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png" ContentType="image/pn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59382" y="438353"/>
            <a:ext cx="4958715" cy="1997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50" b="0" i="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128634" y="0"/>
            <a:ext cx="1015365" cy="1015365"/>
          </a:xfrm>
          <a:custGeom>
            <a:avLst/>
            <a:gdLst/>
            <a:ahLst/>
            <a:cxnLst/>
            <a:rect l="l" t="t" r="r" b="b"/>
            <a:pathLst>
              <a:path w="1015365" h="1015365">
                <a:moveTo>
                  <a:pt x="1015365" y="0"/>
                </a:moveTo>
                <a:lnTo>
                  <a:pt x="0" y="0"/>
                </a:lnTo>
                <a:lnTo>
                  <a:pt x="0" y="1015364"/>
                </a:lnTo>
                <a:lnTo>
                  <a:pt x="1015365" y="1015364"/>
                </a:lnTo>
                <a:lnTo>
                  <a:pt x="1015365" y="0"/>
                </a:lnTo>
                <a:close/>
              </a:path>
            </a:pathLst>
          </a:custGeom>
          <a:solidFill>
            <a:srgbClr val="202C7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113269" y="0"/>
            <a:ext cx="1015365" cy="1015365"/>
          </a:xfrm>
          <a:custGeom>
            <a:avLst/>
            <a:gdLst/>
            <a:ahLst/>
            <a:cxnLst/>
            <a:rect l="l" t="t" r="r" b="b"/>
            <a:pathLst>
              <a:path w="1015365" h="1015365">
                <a:moveTo>
                  <a:pt x="1015364" y="0"/>
                </a:moveTo>
                <a:lnTo>
                  <a:pt x="0" y="1015364"/>
                </a:lnTo>
                <a:lnTo>
                  <a:pt x="1015364" y="1015364"/>
                </a:lnTo>
                <a:lnTo>
                  <a:pt x="1015364" y="0"/>
                </a:lnTo>
                <a:close/>
              </a:path>
            </a:pathLst>
          </a:custGeom>
          <a:solidFill>
            <a:srgbClr val="3848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113269" y="0"/>
            <a:ext cx="1015365" cy="1015365"/>
          </a:xfrm>
          <a:custGeom>
            <a:avLst/>
            <a:gdLst/>
            <a:ahLst/>
            <a:cxnLst/>
            <a:rect l="l" t="t" r="r" b="b"/>
            <a:pathLst>
              <a:path w="1015365" h="1015365">
                <a:moveTo>
                  <a:pt x="1015364" y="0"/>
                </a:moveTo>
                <a:lnTo>
                  <a:pt x="0" y="0"/>
                </a:lnTo>
                <a:lnTo>
                  <a:pt x="0" y="1015364"/>
                </a:lnTo>
                <a:lnTo>
                  <a:pt x="1015364" y="0"/>
                </a:lnTo>
                <a:close/>
              </a:path>
            </a:pathLst>
          </a:custGeom>
          <a:solidFill>
            <a:srgbClr val="7790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097904" y="0"/>
            <a:ext cx="1014730" cy="1015365"/>
          </a:xfrm>
          <a:custGeom>
            <a:avLst/>
            <a:gdLst/>
            <a:ahLst/>
            <a:cxnLst/>
            <a:rect l="l" t="t" r="r" b="b"/>
            <a:pathLst>
              <a:path w="1014729" h="1015365">
                <a:moveTo>
                  <a:pt x="1014729" y="0"/>
                </a:moveTo>
                <a:lnTo>
                  <a:pt x="0" y="0"/>
                </a:lnTo>
                <a:lnTo>
                  <a:pt x="1014729" y="1015364"/>
                </a:lnTo>
                <a:lnTo>
                  <a:pt x="1014729" y="0"/>
                </a:lnTo>
                <a:close/>
              </a:path>
            </a:pathLst>
          </a:custGeom>
          <a:solidFill>
            <a:srgbClr val="202C7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8128634" y="1015364"/>
            <a:ext cx="1015365" cy="1015365"/>
          </a:xfrm>
          <a:custGeom>
            <a:avLst/>
            <a:gdLst/>
            <a:ahLst/>
            <a:cxnLst/>
            <a:rect l="l" t="t" r="r" b="b"/>
            <a:pathLst>
              <a:path w="1015365" h="1015364">
                <a:moveTo>
                  <a:pt x="1015365" y="0"/>
                </a:moveTo>
                <a:lnTo>
                  <a:pt x="0" y="0"/>
                </a:lnTo>
                <a:lnTo>
                  <a:pt x="1015365" y="1015365"/>
                </a:lnTo>
                <a:lnTo>
                  <a:pt x="1015365" y="0"/>
                </a:lnTo>
                <a:close/>
              </a:path>
            </a:pathLst>
          </a:custGeom>
          <a:solidFill>
            <a:srgbClr val="7790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6357" y="254253"/>
            <a:ext cx="8711285" cy="650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0459" y="1346428"/>
            <a:ext cx="8603081" cy="3528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28.jpg"/><Relationship Id="rId5" Type="http://schemas.openxmlformats.org/officeDocument/2006/relationships/image" Target="../media/image29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33.jpg"/><Relationship Id="rId4" Type="http://schemas.openxmlformats.org/officeDocument/2006/relationships/hyperlink" Target="mailto:nurclmindia@gmail.com" TargetMode="External"/><Relationship Id="rId5" Type="http://schemas.openxmlformats.org/officeDocument/2006/relationships/hyperlink" Target="http://www.nbosecsm.com/" TargetMode="Externa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5905" cy="5056505"/>
            <a:chOff x="0" y="0"/>
            <a:chExt cx="9145905" cy="5056505"/>
          </a:xfrm>
        </p:grpSpPr>
        <p:sp>
          <p:nvSpPr>
            <p:cNvPr id="3" name="object 3"/>
            <p:cNvSpPr/>
            <p:nvPr/>
          </p:nvSpPr>
          <p:spPr>
            <a:xfrm>
              <a:off x="8058531" y="0"/>
              <a:ext cx="1085850" cy="928369"/>
            </a:xfrm>
            <a:custGeom>
              <a:avLst/>
              <a:gdLst/>
              <a:ahLst/>
              <a:cxnLst/>
              <a:rect l="l" t="t" r="r" b="b"/>
              <a:pathLst>
                <a:path w="1085850" h="928369">
                  <a:moveTo>
                    <a:pt x="0" y="928370"/>
                  </a:moveTo>
                  <a:lnTo>
                    <a:pt x="1085456" y="928370"/>
                  </a:lnTo>
                  <a:lnTo>
                    <a:pt x="1085456" y="0"/>
                  </a:lnTo>
                  <a:lnTo>
                    <a:pt x="0" y="0"/>
                  </a:lnTo>
                  <a:lnTo>
                    <a:pt x="0" y="928370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73061" y="0"/>
              <a:ext cx="1085850" cy="928369"/>
            </a:xfrm>
            <a:custGeom>
              <a:avLst/>
              <a:gdLst/>
              <a:ahLst/>
              <a:cxnLst/>
              <a:rect l="l" t="t" r="r" b="b"/>
              <a:pathLst>
                <a:path w="1085850" h="928369">
                  <a:moveTo>
                    <a:pt x="1085469" y="0"/>
                  </a:moveTo>
                  <a:lnTo>
                    <a:pt x="992467" y="0"/>
                  </a:lnTo>
                  <a:lnTo>
                    <a:pt x="0" y="928370"/>
                  </a:lnTo>
                  <a:lnTo>
                    <a:pt x="1085469" y="928370"/>
                  </a:lnTo>
                  <a:lnTo>
                    <a:pt x="1085469" y="0"/>
                  </a:lnTo>
                  <a:close/>
                </a:path>
              </a:pathLst>
            </a:custGeom>
            <a:solidFill>
              <a:srgbClr val="384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3061" y="0"/>
              <a:ext cx="992505" cy="928369"/>
            </a:xfrm>
            <a:custGeom>
              <a:avLst/>
              <a:gdLst/>
              <a:ahLst/>
              <a:cxnLst/>
              <a:rect l="l" t="t" r="r" b="b"/>
              <a:pathLst>
                <a:path w="992504" h="928369">
                  <a:moveTo>
                    <a:pt x="992467" y="0"/>
                  </a:moveTo>
                  <a:lnTo>
                    <a:pt x="0" y="0"/>
                  </a:lnTo>
                  <a:lnTo>
                    <a:pt x="0" y="928370"/>
                  </a:lnTo>
                  <a:lnTo>
                    <a:pt x="992467" y="0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80539" y="0"/>
              <a:ext cx="992505" cy="928369"/>
            </a:xfrm>
            <a:custGeom>
              <a:avLst/>
              <a:gdLst/>
              <a:ahLst/>
              <a:cxnLst/>
              <a:rect l="l" t="t" r="r" b="b"/>
              <a:pathLst>
                <a:path w="992504" h="928369">
                  <a:moveTo>
                    <a:pt x="991886" y="0"/>
                  </a:moveTo>
                  <a:lnTo>
                    <a:pt x="0" y="0"/>
                  </a:lnTo>
                  <a:lnTo>
                    <a:pt x="991886" y="928370"/>
                  </a:lnTo>
                  <a:lnTo>
                    <a:pt x="991886" y="0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058531" y="928369"/>
              <a:ext cx="1085850" cy="1015365"/>
            </a:xfrm>
            <a:custGeom>
              <a:avLst/>
              <a:gdLst/>
              <a:ahLst/>
              <a:cxnLst/>
              <a:rect l="l" t="t" r="r" b="b"/>
              <a:pathLst>
                <a:path w="1085850" h="1015364">
                  <a:moveTo>
                    <a:pt x="1085469" y="0"/>
                  </a:moveTo>
                  <a:lnTo>
                    <a:pt x="0" y="0"/>
                  </a:lnTo>
                  <a:lnTo>
                    <a:pt x="1085469" y="1015364"/>
                  </a:lnTo>
                  <a:lnTo>
                    <a:pt x="1085469" y="0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0565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930523" cy="50565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01747" y="882725"/>
              <a:ext cx="6344285" cy="1826895"/>
            </a:xfrm>
            <a:custGeom>
              <a:avLst/>
              <a:gdLst/>
              <a:ahLst/>
              <a:cxnLst/>
              <a:rect l="l" t="t" r="r" b="b"/>
              <a:pathLst>
                <a:path w="6344284" h="1826895">
                  <a:moveTo>
                    <a:pt x="6343777" y="0"/>
                  </a:moveTo>
                  <a:lnTo>
                    <a:pt x="0" y="0"/>
                  </a:lnTo>
                  <a:lnTo>
                    <a:pt x="0" y="774496"/>
                  </a:lnTo>
                  <a:lnTo>
                    <a:pt x="0" y="1460246"/>
                  </a:lnTo>
                  <a:lnTo>
                    <a:pt x="0" y="1826310"/>
                  </a:lnTo>
                  <a:lnTo>
                    <a:pt x="6343777" y="1826310"/>
                  </a:lnTo>
                  <a:lnTo>
                    <a:pt x="6343777" y="1460296"/>
                  </a:lnTo>
                  <a:lnTo>
                    <a:pt x="6343777" y="774496"/>
                  </a:lnTo>
                  <a:lnTo>
                    <a:pt x="63437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844800" y="876300"/>
            <a:ext cx="6122035" cy="1816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04470">
              <a:lnSpc>
                <a:spcPts val="3929"/>
              </a:lnSpc>
              <a:spcBef>
                <a:spcPts val="100"/>
              </a:spcBef>
            </a:pPr>
            <a:r>
              <a:rPr dirty="0" sz="3300" b="1">
                <a:solidFill>
                  <a:srgbClr val="FABF2C"/>
                </a:solidFill>
                <a:latin typeface="Arial"/>
                <a:cs typeface="Arial"/>
              </a:rPr>
              <a:t>WELCOME</a:t>
            </a:r>
            <a:r>
              <a:rPr dirty="0" sz="3300" spc="-100" b="1">
                <a:solidFill>
                  <a:srgbClr val="FABF2C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FABF2C"/>
                </a:solidFill>
                <a:latin typeface="Arial"/>
                <a:cs typeface="Arial"/>
              </a:rPr>
              <a:t>TO</a:t>
            </a:r>
            <a:endParaRPr sz="3300">
              <a:latin typeface="Arial"/>
              <a:cs typeface="Arial"/>
            </a:endParaRPr>
          </a:p>
          <a:p>
            <a:pPr marL="1000125" marR="5080" indent="-988060">
              <a:lnSpc>
                <a:spcPct val="66700"/>
              </a:lnSpc>
              <a:spcBef>
                <a:spcPts val="1565"/>
              </a:spcBef>
              <a:tabLst>
                <a:tab pos="3088640" algn="l"/>
              </a:tabLst>
            </a:pP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NBOSECSM	EDUCATION  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FOUNDATION</a:t>
            </a:r>
            <a:endParaRPr sz="4000">
              <a:latin typeface="Arial"/>
              <a:cs typeface="Arial"/>
            </a:endParaRPr>
          </a:p>
          <a:p>
            <a:pPr marL="1207135">
              <a:lnSpc>
                <a:spcPts val="2200"/>
              </a:lnSpc>
            </a:pPr>
            <a:r>
              <a:rPr dirty="0" sz="2500" spc="-5">
                <a:solidFill>
                  <a:srgbClr val="FFFFFF"/>
                </a:solidFill>
                <a:latin typeface="Arial MT"/>
                <a:cs typeface="Arial MT"/>
              </a:rPr>
              <a:t>BECOME</a:t>
            </a:r>
            <a:r>
              <a:rPr dirty="0" sz="25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5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5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8404" y="2716059"/>
            <a:ext cx="8462645" cy="177482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5500" spc="55">
                <a:solidFill>
                  <a:srgbClr val="FFFFFF"/>
                </a:solidFill>
                <a:latin typeface="Impact"/>
                <a:cs typeface="Impact"/>
              </a:rPr>
              <a:t>India</a:t>
            </a:r>
            <a:r>
              <a:rPr dirty="0" sz="5500" spc="55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dirty="0" sz="5400" spc="55">
                <a:solidFill>
                  <a:srgbClr val="FFFFFF"/>
                </a:solidFill>
                <a:latin typeface="Impact"/>
                <a:cs typeface="Impact"/>
              </a:rPr>
              <a:t>s</a:t>
            </a:r>
            <a:r>
              <a:rPr dirty="0" sz="5400" spc="-2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400" spc="-5">
                <a:solidFill>
                  <a:srgbClr val="FFFFFF"/>
                </a:solidFill>
                <a:latin typeface="Impact"/>
                <a:cs typeface="Impact"/>
              </a:rPr>
              <a:t>Biggest</a:t>
            </a:r>
            <a:r>
              <a:rPr dirty="0" sz="5400" spc="-2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400" spc="-5">
                <a:solidFill>
                  <a:srgbClr val="FFFFFF"/>
                </a:solidFill>
                <a:latin typeface="Impact"/>
                <a:cs typeface="Impact"/>
              </a:rPr>
              <a:t>Beauty</a:t>
            </a:r>
            <a:r>
              <a:rPr dirty="0" sz="5400" spc="-3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400">
                <a:solidFill>
                  <a:srgbClr val="FFFFFF"/>
                </a:solidFill>
                <a:latin typeface="Impact"/>
                <a:cs typeface="Impact"/>
              </a:rPr>
              <a:t>Pagent</a:t>
            </a:r>
            <a:endParaRPr sz="5400">
              <a:latin typeface="Impact"/>
              <a:cs typeface="Impact"/>
            </a:endParaRPr>
          </a:p>
          <a:p>
            <a:pPr marL="361315">
              <a:lnSpc>
                <a:spcPct val="100000"/>
              </a:lnSpc>
              <a:spcBef>
                <a:spcPts val="400"/>
              </a:spcBef>
            </a:pPr>
            <a:r>
              <a:rPr dirty="0" sz="5300">
                <a:solidFill>
                  <a:srgbClr val="FFFFFF"/>
                </a:solidFill>
                <a:latin typeface="Impact"/>
                <a:cs typeface="Impact"/>
              </a:rPr>
              <a:t>MR,</a:t>
            </a:r>
            <a:r>
              <a:rPr dirty="0" sz="5300" spc="-1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300">
                <a:solidFill>
                  <a:srgbClr val="FFFFFF"/>
                </a:solidFill>
                <a:latin typeface="Impact"/>
                <a:cs typeface="Impact"/>
              </a:rPr>
              <a:t>MISS</a:t>
            </a:r>
            <a:r>
              <a:rPr dirty="0" sz="5300" spc="-1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300">
                <a:solidFill>
                  <a:srgbClr val="FFFFFF"/>
                </a:solidFill>
                <a:latin typeface="Impact"/>
                <a:cs typeface="Impact"/>
              </a:rPr>
              <a:t>&amp;</a:t>
            </a:r>
            <a:r>
              <a:rPr dirty="0" sz="5300" spc="-1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300">
                <a:solidFill>
                  <a:srgbClr val="FFFFFF"/>
                </a:solidFill>
                <a:latin typeface="Impact"/>
                <a:cs typeface="Impact"/>
              </a:rPr>
              <a:t>MRS</a:t>
            </a:r>
            <a:r>
              <a:rPr dirty="0" sz="5300" spc="-1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300" spc="-5">
                <a:solidFill>
                  <a:srgbClr val="FFFFFF"/>
                </a:solidFill>
                <a:latin typeface="Impact"/>
                <a:cs typeface="Impact"/>
              </a:rPr>
              <a:t>INDIA</a:t>
            </a:r>
            <a:r>
              <a:rPr dirty="0" sz="5300" spc="-1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300" spc="-25">
                <a:solidFill>
                  <a:srgbClr val="FFFFFF"/>
                </a:solidFill>
                <a:latin typeface="Impact"/>
                <a:cs typeface="Impact"/>
              </a:rPr>
              <a:t>202</a:t>
            </a:r>
            <a:r>
              <a:rPr dirty="0" sz="5300" spc="-25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5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149080" cy="5143500"/>
            <a:chOff x="-4762" y="0"/>
            <a:chExt cx="914908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8" y="0"/>
              <a:ext cx="8894445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208328" y="1679575"/>
            <a:ext cx="140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85" b="1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8328" y="1103996"/>
            <a:ext cx="7706359" cy="360997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305"/>
              </a:spcBef>
              <a:buSzPct val="112500"/>
              <a:buChar char="●"/>
              <a:tabLst>
                <a:tab pos="379095" algn="l"/>
                <a:tab pos="379730" algn="l"/>
              </a:tabLst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Nbosecsm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Foundation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(NEF)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India's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finest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leading</a:t>
            </a:r>
            <a:endParaRPr sz="1600">
              <a:latin typeface="Arial"/>
              <a:cs typeface="Arial"/>
            </a:endParaRPr>
          </a:p>
          <a:p>
            <a:pPr marL="379730">
              <a:lnSpc>
                <a:spcPts val="2155"/>
              </a:lnSpc>
              <a:spcBef>
                <a:spcPts val="23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casting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agencies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dirty="0" sz="1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organizations</a:t>
            </a:r>
            <a:endParaRPr sz="1800">
              <a:latin typeface="Arial"/>
              <a:cs typeface="Arial"/>
            </a:endParaRPr>
          </a:p>
          <a:p>
            <a:pPr marL="379730" marR="40005" indent="-1270">
              <a:lnSpc>
                <a:spcPct val="997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Noida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branches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India.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than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 decade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experience 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casted several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well known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faces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Films,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TV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serials,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Advertising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Campaigns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other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entertainment events.</a:t>
            </a:r>
            <a:endParaRPr sz="1800">
              <a:latin typeface="Arial"/>
              <a:cs typeface="Arial"/>
            </a:endParaRPr>
          </a:p>
          <a:p>
            <a:pPr marL="379730" marR="5080" indent="-367665">
              <a:lnSpc>
                <a:spcPts val="2150"/>
              </a:lnSpc>
              <a:spcBef>
                <a:spcPts val="105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excel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bringing together a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whole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team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Fashion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Photographers,</a:t>
            </a:r>
            <a:r>
              <a:rPr dirty="0" sz="1800" spc="-2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Advertising</a:t>
            </a:r>
            <a:r>
              <a:rPr dirty="0" sz="1800" spc="-3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Photographers,</a:t>
            </a:r>
            <a:r>
              <a:rPr dirty="0" sz="1800" spc="-3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studios,</a:t>
            </a:r>
            <a:r>
              <a:rPr dirty="0" sz="1800" spc="-3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make-up</a:t>
            </a:r>
            <a:r>
              <a:rPr dirty="0" sz="1800" spc="-3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artists,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Talent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Managers,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Production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tie-ups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roof.</a:t>
            </a:r>
            <a:endParaRPr sz="1800">
              <a:latin typeface="Arial"/>
              <a:cs typeface="Arial"/>
            </a:endParaRPr>
          </a:p>
          <a:p>
            <a:pPr marL="379730" marR="845819" indent="-367665">
              <a:lnSpc>
                <a:spcPts val="2150"/>
              </a:lnSpc>
              <a:spcBef>
                <a:spcPts val="5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India's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leading,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largest,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oldest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established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awarded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modelling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casting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agency.</a:t>
            </a:r>
            <a:endParaRPr sz="1800">
              <a:latin typeface="Arial"/>
              <a:cs typeface="Arial"/>
            </a:endParaRPr>
          </a:p>
          <a:p>
            <a:pPr marL="379730" marR="453390" indent="-367665">
              <a:lnSpc>
                <a:spcPts val="2140"/>
              </a:lnSpc>
              <a:spcBef>
                <a:spcPts val="30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successful,</a:t>
            </a:r>
            <a:r>
              <a:rPr dirty="0" sz="18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awarded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18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reputed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event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company.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93800" y="177800"/>
            <a:ext cx="61474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NBOSECSM</a:t>
            </a:r>
            <a:r>
              <a:rPr dirty="0" sz="3600" spc="-45"/>
              <a:t> </a:t>
            </a:r>
            <a:r>
              <a:rPr dirty="0" sz="3600"/>
              <a:t>Education</a:t>
            </a:r>
            <a:r>
              <a:rPr dirty="0" sz="3600" spc="-45"/>
              <a:t> </a:t>
            </a:r>
            <a:r>
              <a:rPr dirty="0" sz="3600"/>
              <a:t>Foundation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149080" cy="5143500"/>
            <a:chOff x="-4762" y="0"/>
            <a:chExt cx="914908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8" y="0"/>
              <a:ext cx="8894445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81100" y="241300"/>
            <a:ext cx="61474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NBOSECSM</a:t>
            </a:r>
            <a:r>
              <a:rPr dirty="0" sz="3600" spc="-45"/>
              <a:t> </a:t>
            </a:r>
            <a:r>
              <a:rPr dirty="0" sz="3600"/>
              <a:t>Education</a:t>
            </a:r>
            <a:r>
              <a:rPr dirty="0" sz="3600" spc="-45"/>
              <a:t> </a:t>
            </a:r>
            <a:r>
              <a:rPr dirty="0" sz="3600"/>
              <a:t>Foundation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1206500" y="1130300"/>
            <a:ext cx="7773670" cy="29546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79400" marR="5080" indent="-279400">
              <a:lnSpc>
                <a:spcPct val="99500"/>
              </a:lnSpc>
              <a:spcBef>
                <a:spcPts val="110"/>
              </a:spcBef>
              <a:buFont typeface="Tahoma"/>
              <a:buChar char="●"/>
              <a:tabLst>
                <a:tab pos="279400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NEF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vast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industries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highprofile </a:t>
            </a:r>
            <a:r>
              <a:rPr dirty="0" sz="180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directors,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production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houses,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national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&amp; international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brands,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advertising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agencies,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ﬁlm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makers,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casting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directors,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music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companies,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TV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channels,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choreographers,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designers,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photographers, 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celebrities,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actors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models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last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800" spc="-3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years.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81635" marR="328295" indent="-367665">
              <a:lnSpc>
                <a:spcPts val="2150"/>
              </a:lnSpc>
              <a:spcBef>
                <a:spcPts val="1475"/>
              </a:spcBef>
              <a:buChar char="●"/>
              <a:tabLst>
                <a:tab pos="381635" algn="l"/>
                <a:tab pos="382270" algn="l"/>
              </a:tabLst>
            </a:pP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offer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excellent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opportunities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for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-2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motivated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looking for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 challenging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entertainment</a:t>
            </a:r>
            <a:endParaRPr sz="1800">
              <a:latin typeface="Arial"/>
              <a:cs typeface="Arial"/>
            </a:endParaRPr>
          </a:p>
          <a:p>
            <a:pPr marL="381635">
              <a:lnSpc>
                <a:spcPts val="2075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ﬁeld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Indian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cinema,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fashion,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  <a:p>
            <a:pPr marL="381635">
              <a:lnSpc>
                <a:spcPts val="2155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advertisement.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149080" cy="5143500"/>
            <a:chOff x="-4762" y="0"/>
            <a:chExt cx="914908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8" y="0"/>
              <a:ext cx="8894445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45844" y="1228090"/>
            <a:ext cx="7804150" cy="1785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41959" marR="5080" indent="-428625">
              <a:lnSpc>
                <a:spcPct val="99500"/>
              </a:lnSpc>
              <a:spcBef>
                <a:spcPts val="110"/>
              </a:spcBef>
              <a:buSzPct val="144444"/>
              <a:buChar char="●"/>
              <a:tabLst>
                <a:tab pos="441959" algn="l"/>
                <a:tab pos="442595" algn="l"/>
              </a:tabLst>
            </a:pP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had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recently organised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 managed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 corporate event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agra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(u.p) which was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 gathering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200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300 business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people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Healthcare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domain.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anniversary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celebration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renowned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medical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company.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experts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left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stone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unturned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to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dirty="0" sz="1800" spc="-2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memorable.</a:t>
            </a:r>
            <a:endParaRPr sz="1800">
              <a:latin typeface="Arial"/>
              <a:cs typeface="Arial"/>
            </a:endParaRPr>
          </a:p>
          <a:p>
            <a:pPr marL="441959" indent="-429895">
              <a:lnSpc>
                <a:spcPct val="100000"/>
              </a:lnSpc>
              <a:spcBef>
                <a:spcPts val="780"/>
              </a:spcBef>
              <a:buSzPct val="144444"/>
              <a:buChar char="●"/>
              <a:tabLst>
                <a:tab pos="441959" algn="l"/>
                <a:tab pos="442595" algn="l"/>
              </a:tabLst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Pictures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are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nextslides.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95400" y="292100"/>
            <a:ext cx="71977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/>
              <a:t>NBOSECSM</a:t>
            </a:r>
            <a:r>
              <a:rPr dirty="0" sz="3000" spc="-25"/>
              <a:t> </a:t>
            </a:r>
            <a:r>
              <a:rPr dirty="0" sz="3000"/>
              <a:t>Education</a:t>
            </a:r>
            <a:r>
              <a:rPr dirty="0" sz="3000" spc="-25"/>
              <a:t> </a:t>
            </a:r>
            <a:r>
              <a:rPr dirty="0" sz="3000"/>
              <a:t>Foundation</a:t>
            </a:r>
            <a:r>
              <a:rPr dirty="0" sz="3000" spc="-25"/>
              <a:t> </a:t>
            </a:r>
            <a:r>
              <a:rPr dirty="0" sz="3000"/>
              <a:t>Recent</a:t>
            </a:r>
            <a:r>
              <a:rPr dirty="0" sz="3000" spc="-25"/>
              <a:t> </a:t>
            </a:r>
            <a:r>
              <a:rPr dirty="0" sz="3000"/>
              <a:t>Event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080000"/>
            <a:chOff x="0" y="0"/>
            <a:chExt cx="9144000" cy="508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18600" cy="50495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811" y="452627"/>
              <a:ext cx="6483095" cy="556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0714" y="605536"/>
              <a:ext cx="3599434" cy="3313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2841" y="598297"/>
              <a:ext cx="3615308" cy="3465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4750" y="1244320"/>
              <a:ext cx="2291969" cy="35902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5600" y="1174695"/>
              <a:ext cx="3708400" cy="38672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200" y="1176306"/>
              <a:ext cx="5204925" cy="3903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" y="21283"/>
            <a:ext cx="3822616" cy="50968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1600" y="29924"/>
            <a:ext cx="2584898" cy="19385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48100" y="109087"/>
            <a:ext cx="5125085" cy="5009515"/>
            <a:chOff x="3848100" y="109087"/>
            <a:chExt cx="5125085" cy="50095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8600" y="109087"/>
              <a:ext cx="2337593" cy="31167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7000" y="1794203"/>
              <a:ext cx="2609711" cy="17617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1400" y="3263550"/>
              <a:ext cx="4121388" cy="18545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8100" y="3188690"/>
              <a:ext cx="1247546" cy="1916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2703"/>
            <a:ext cx="9128125" cy="5067300"/>
            <a:chOff x="0" y="52703"/>
            <a:chExt cx="9128125" cy="5067300"/>
          </a:xfrm>
        </p:grpSpPr>
        <p:sp>
          <p:nvSpPr>
            <p:cNvPr id="3" name="object 3"/>
            <p:cNvSpPr/>
            <p:nvPr/>
          </p:nvSpPr>
          <p:spPr>
            <a:xfrm>
              <a:off x="1586230" y="3475354"/>
              <a:ext cx="5195570" cy="0"/>
            </a:xfrm>
            <a:custGeom>
              <a:avLst/>
              <a:gdLst/>
              <a:ahLst/>
              <a:cxnLst/>
              <a:rect l="l" t="t" r="r" b="b"/>
              <a:pathLst>
                <a:path w="5195570" h="0">
                  <a:moveTo>
                    <a:pt x="0" y="0"/>
                  </a:moveTo>
                  <a:lnTo>
                    <a:pt x="519557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703"/>
              <a:ext cx="9128125" cy="50673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59382" y="1104722"/>
            <a:ext cx="6871334" cy="2216150"/>
          </a:xfrm>
          <a:prstGeom prst="rect"/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8610"/>
              </a:lnSpc>
              <a:spcBef>
                <a:spcPts val="225"/>
              </a:spcBef>
            </a:pPr>
            <a:r>
              <a:rPr dirty="0" sz="7200"/>
              <a:t>Award</a:t>
            </a:r>
            <a:r>
              <a:rPr dirty="0" sz="7200" spc="-80"/>
              <a:t> </a:t>
            </a:r>
            <a:r>
              <a:rPr dirty="0" sz="7200" spc="5"/>
              <a:t>Nomination </a:t>
            </a:r>
            <a:r>
              <a:rPr dirty="0" sz="7200" spc="-1255"/>
              <a:t> </a:t>
            </a:r>
            <a:r>
              <a:rPr dirty="0" sz="7200"/>
              <a:t>Categories</a:t>
            </a:r>
            <a:endParaRPr sz="7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076825"/>
            <a:chOff x="-4762" y="33337"/>
            <a:chExt cx="914908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8412" y="244805"/>
            <a:ext cx="5045710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/>
              <a:t>Nomination</a:t>
            </a:r>
            <a:r>
              <a:rPr dirty="0" sz="4200" spc="-155"/>
              <a:t> </a:t>
            </a:r>
            <a:r>
              <a:rPr dirty="0" sz="4200"/>
              <a:t>Categories</a:t>
            </a:r>
            <a:endParaRPr sz="4200"/>
          </a:p>
        </p:txBody>
      </p:sp>
      <p:sp>
        <p:nvSpPr>
          <p:cNvPr id="11" name="object 11"/>
          <p:cNvSpPr txBox="1"/>
          <p:nvPr/>
        </p:nvSpPr>
        <p:spPr>
          <a:xfrm>
            <a:off x="1319530" y="1185036"/>
            <a:ext cx="7282815" cy="2232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9730" marR="5080" indent="-367665">
              <a:lnSpc>
                <a:spcPct val="114799"/>
              </a:lnSpc>
              <a:spcBef>
                <a:spcPts val="95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want to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cheer each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every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segment of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 business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;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3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bel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smalle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contri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bri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an 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enormous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amount of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change.</a:t>
            </a:r>
            <a:endParaRPr sz="1800">
              <a:latin typeface="Arial"/>
              <a:cs typeface="Arial"/>
            </a:endParaRPr>
          </a:p>
          <a:p>
            <a:pPr marL="379730" marR="463550" indent="-367665">
              <a:lnSpc>
                <a:spcPct val="114999"/>
              </a:lnSpc>
              <a:buChar char="●"/>
              <a:tabLst>
                <a:tab pos="379730" algn="l"/>
                <a:tab pos="380365" algn="l"/>
              </a:tabLst>
            </a:pP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18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awards</a:t>
            </a:r>
            <a:r>
              <a:rPr dirty="0" sz="1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recognise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various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companies,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entrepreneurs,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service providers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their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achievements</a:t>
            </a:r>
            <a:r>
              <a:rPr dirty="0" sz="18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8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respective</a:t>
            </a:r>
            <a:r>
              <a:rPr dirty="0" sz="1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ﬁelds</a:t>
            </a:r>
            <a:r>
              <a:rPr dirty="0" sz="18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8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outstanding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performance.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076825"/>
            <a:chOff x="-4762" y="33337"/>
            <a:chExt cx="914908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8412" y="244805"/>
            <a:ext cx="5057775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/>
              <a:t>Nomination</a:t>
            </a:r>
            <a:r>
              <a:rPr dirty="0" sz="4200" spc="-35"/>
              <a:t> </a:t>
            </a:r>
            <a:r>
              <a:rPr dirty="0" sz="4200" spc="-5"/>
              <a:t>Categories</a:t>
            </a:r>
            <a:endParaRPr sz="4200"/>
          </a:p>
        </p:txBody>
      </p:sp>
      <p:sp>
        <p:nvSpPr>
          <p:cNvPr id="11" name="object 11"/>
          <p:cNvSpPr txBox="1"/>
          <p:nvPr/>
        </p:nvSpPr>
        <p:spPr>
          <a:xfrm>
            <a:off x="1229664" y="1225041"/>
            <a:ext cx="71259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30">
                <a:solidFill>
                  <a:srgbClr val="FFFFFF"/>
                </a:solidFill>
                <a:latin typeface="Arial Black"/>
                <a:cs typeface="Arial Black"/>
              </a:rPr>
              <a:t>Nominations</a:t>
            </a:r>
            <a:r>
              <a:rPr dirty="0" sz="2000" spc="-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25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2000" spc="-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open</a:t>
            </a:r>
            <a:r>
              <a:rPr dirty="0" sz="2000" spc="-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0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0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95">
                <a:solidFill>
                  <a:srgbClr val="FFFFFF"/>
                </a:solidFill>
                <a:latin typeface="Arial Black"/>
                <a:cs typeface="Arial Black"/>
              </a:rPr>
              <a:t>all</a:t>
            </a:r>
            <a:r>
              <a:rPr dirty="0" sz="20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0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40">
                <a:solidFill>
                  <a:srgbClr val="FFFFFF"/>
                </a:solidFill>
                <a:latin typeface="Arial Black"/>
                <a:cs typeface="Arial Black"/>
              </a:rPr>
              <a:t>below</a:t>
            </a:r>
            <a:r>
              <a:rPr dirty="0" sz="2000" spc="-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Arial Black"/>
                <a:cs typeface="Arial Black"/>
              </a:rPr>
              <a:t>listed</a:t>
            </a:r>
            <a:r>
              <a:rPr dirty="0" sz="2000" spc="-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20">
                <a:solidFill>
                  <a:srgbClr val="FFFFFF"/>
                </a:solidFill>
                <a:latin typeface="Arial Black"/>
                <a:cs typeface="Arial Black"/>
              </a:rPr>
              <a:t>categories:</a:t>
            </a:r>
            <a:endParaRPr sz="2000">
              <a:latin typeface="Arial Black"/>
              <a:cs typeface="Arial Black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66572" y="1651126"/>
          <a:ext cx="7615555" cy="3300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1745"/>
                <a:gridCol w="3799839"/>
              </a:tblGrid>
              <a:tr h="48615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2000" b="1">
                          <a:solidFill>
                            <a:srgbClr val="0A343C"/>
                          </a:solidFill>
                          <a:latin typeface="Arial"/>
                          <a:cs typeface="Arial"/>
                        </a:rPr>
                        <a:t>CATEGORIES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E399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2000" b="1">
                          <a:latin typeface="Arial"/>
                          <a:cs typeface="Arial"/>
                        </a:rPr>
                        <a:t>SUB-CATEGORIES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</a:tr>
              <a:tr h="1097534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100" spc="-5">
                          <a:latin typeface="Microsoft Sans Serif"/>
                          <a:cs typeface="Microsoft Sans Serif"/>
                        </a:rPr>
                        <a:t>HOSPITALITY,</a:t>
                      </a:r>
                      <a:r>
                        <a:rPr dirty="0" sz="11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100" spc="-5">
                          <a:latin typeface="Microsoft Sans Serif"/>
                          <a:cs typeface="Microsoft Sans Serif"/>
                        </a:rPr>
                        <a:t>LEISURE</a:t>
                      </a:r>
                      <a:r>
                        <a:rPr dirty="0" sz="110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100" spc="-5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1100">
                          <a:latin typeface="Microsoft Sans Serif"/>
                          <a:cs typeface="Microsoft Sans Serif"/>
                        </a:rPr>
                        <a:t> TOURISM</a:t>
                      </a:r>
                      <a:endParaRPr sz="11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937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E399"/>
                    </a:solidFill>
                  </a:tcPr>
                </a:tc>
                <a:tc>
                  <a:txBody>
                    <a:bodyPr/>
                    <a:lstStyle/>
                    <a:p>
                      <a:pPr marL="546735" indent="-306705">
                        <a:lnSpc>
                          <a:spcPts val="1195"/>
                        </a:lnSpc>
                        <a:spcBef>
                          <a:spcPts val="630"/>
                        </a:spcBef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Restaurants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ts val="1195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Lounge</a:t>
                      </a:r>
                      <a:r>
                        <a:rPr dirty="0" sz="1000" spc="-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Bar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Coffee</a:t>
                      </a:r>
                      <a:r>
                        <a:rPr dirty="0" sz="1000" spc="-4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House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25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dirty="0" sz="1000" spc="-40">
                          <a:latin typeface="Microsoft Sans Serif"/>
                          <a:cs typeface="Microsoft Sans Serif"/>
                        </a:rPr>
                        <a:t>ou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dirty="0" sz="1000" spc="-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rat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rs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Hotel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Serviced</a:t>
                      </a:r>
                      <a:r>
                        <a:rPr dirty="0" sz="1000" spc="-6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Apartments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8001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</a:tr>
              <a:tr h="170751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100" spc="-5">
                          <a:latin typeface="Microsoft Sans Serif"/>
                          <a:cs typeface="Microsoft Sans Serif"/>
                        </a:rPr>
                        <a:t>HEALTHCARE </a:t>
                      </a:r>
                      <a:r>
                        <a:rPr dirty="0" sz="1100">
                          <a:latin typeface="Microsoft Sans Serif"/>
                          <a:cs typeface="Microsoft Sans Serif"/>
                        </a:rPr>
                        <a:t>&amp;</a:t>
                      </a:r>
                      <a:r>
                        <a:rPr dirty="0" sz="11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100" spc="-5">
                          <a:latin typeface="Microsoft Sans Serif"/>
                          <a:cs typeface="Microsoft Sans Serif"/>
                        </a:rPr>
                        <a:t>WELLNESS</a:t>
                      </a:r>
                      <a:endParaRPr sz="11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810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E399"/>
                    </a:solidFill>
                  </a:tcPr>
                </a:tc>
                <a:tc>
                  <a:txBody>
                    <a:bodyPr/>
                    <a:lstStyle/>
                    <a:p>
                      <a:pPr marL="546735" indent="-306705">
                        <a:lnSpc>
                          <a:spcPct val="100000"/>
                        </a:lnSpc>
                        <a:spcBef>
                          <a:spcPts val="620"/>
                        </a:spcBef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Dentistry</a:t>
                      </a: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/</a:t>
                      </a:r>
                      <a:r>
                        <a:rPr dirty="0" sz="1000" spc="-1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Dentist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Cosmetic</a:t>
                      </a: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Surgeons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Dermatologist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Nutritionist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dirty="0" sz="1000" spc="15">
                          <a:latin typeface="Microsoft Sans Serif"/>
                          <a:cs typeface="Microsoft Sans Serif"/>
                        </a:rPr>
                        <a:t>k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dirty="0" sz="1000" spc="-4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C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dirty="0" sz="1000" spc="5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dirty="0" sz="1000" spc="-10"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dirty="0" sz="1000">
                          <a:latin typeface="Microsoft Sans Serif"/>
                          <a:cs typeface="Microsoft Sans Serif"/>
                        </a:rPr>
                        <a:t>c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Dietician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Gymnasium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Spa,</a:t>
                      </a:r>
                      <a:r>
                        <a:rPr dirty="0" sz="1000" spc="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Sauna and</a:t>
                      </a:r>
                      <a:r>
                        <a:rPr dirty="0" sz="1000" spc="-2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Jacuzzi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Beauty</a:t>
                      </a:r>
                      <a:r>
                        <a:rPr dirty="0" sz="1000" spc="-4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Salon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  <a:p>
                      <a:pPr marL="546735" indent="-30670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●"/>
                        <a:tabLst>
                          <a:tab pos="546735" algn="l"/>
                          <a:tab pos="547370" algn="l"/>
                        </a:tabLst>
                      </a:pP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Slimming</a:t>
                      </a:r>
                      <a:r>
                        <a:rPr dirty="0" sz="1000" spc="-35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dirty="0" sz="1000" spc="-5">
                          <a:latin typeface="Microsoft Sans Serif"/>
                          <a:cs typeface="Microsoft Sans Serif"/>
                        </a:rPr>
                        <a:t>centres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787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076825"/>
            <a:chOff x="-4762" y="33337"/>
            <a:chExt cx="914908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81812" y="365708"/>
              <a:ext cx="3983354" cy="454659"/>
            </a:xfrm>
            <a:custGeom>
              <a:avLst/>
              <a:gdLst/>
              <a:ahLst/>
              <a:cxnLst/>
              <a:rect l="l" t="t" r="r" b="b"/>
              <a:pathLst>
                <a:path w="3983354" h="454659">
                  <a:moveTo>
                    <a:pt x="3983151" y="376732"/>
                  </a:moveTo>
                  <a:lnTo>
                    <a:pt x="3983101" y="0"/>
                  </a:lnTo>
                  <a:lnTo>
                    <a:pt x="0" y="0"/>
                  </a:lnTo>
                  <a:lnTo>
                    <a:pt x="0" y="376732"/>
                  </a:lnTo>
                  <a:lnTo>
                    <a:pt x="304" y="376732"/>
                  </a:lnTo>
                  <a:lnTo>
                    <a:pt x="304" y="454456"/>
                  </a:lnTo>
                  <a:lnTo>
                    <a:pt x="3983151" y="454456"/>
                  </a:lnTo>
                  <a:lnTo>
                    <a:pt x="3983151" y="376732"/>
                  </a:lnTo>
                  <a:close/>
                </a:path>
              </a:pathLst>
            </a:custGeom>
            <a:solidFill>
              <a:srgbClr val="FFE3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50188" y="420370"/>
            <a:ext cx="170561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A343C"/>
                </a:solidFill>
                <a:latin typeface="Arial"/>
                <a:cs typeface="Arial"/>
              </a:rPr>
              <a:t>C</a:t>
            </a:r>
            <a:r>
              <a:rPr dirty="0" sz="2000" spc="5" b="1">
                <a:solidFill>
                  <a:srgbClr val="0A343C"/>
                </a:solidFill>
                <a:latin typeface="Arial"/>
                <a:cs typeface="Arial"/>
              </a:rPr>
              <a:t>A</a:t>
            </a:r>
            <a:r>
              <a:rPr dirty="0" sz="2000" b="1">
                <a:solidFill>
                  <a:srgbClr val="0A343C"/>
                </a:solidFill>
                <a:latin typeface="Arial"/>
                <a:cs typeface="Arial"/>
              </a:rPr>
              <a:t>T</a:t>
            </a:r>
            <a:r>
              <a:rPr dirty="0" sz="2000" spc="-20" b="1">
                <a:solidFill>
                  <a:srgbClr val="0A343C"/>
                </a:solidFill>
                <a:latin typeface="Arial"/>
                <a:cs typeface="Arial"/>
              </a:rPr>
              <a:t>E</a:t>
            </a:r>
            <a:r>
              <a:rPr dirty="0" sz="2000" b="1">
                <a:solidFill>
                  <a:srgbClr val="0A343C"/>
                </a:solidFill>
                <a:latin typeface="Arial"/>
                <a:cs typeface="Arial"/>
              </a:rPr>
              <a:t>G</a:t>
            </a:r>
            <a:r>
              <a:rPr dirty="0" sz="2000" spc="-10" b="1">
                <a:solidFill>
                  <a:srgbClr val="0A343C"/>
                </a:solidFill>
                <a:latin typeface="Arial"/>
                <a:cs typeface="Arial"/>
              </a:rPr>
              <a:t>O</a:t>
            </a:r>
            <a:r>
              <a:rPr dirty="0" sz="2000" b="1">
                <a:solidFill>
                  <a:srgbClr val="0A343C"/>
                </a:solidFill>
                <a:latin typeface="Arial"/>
                <a:cs typeface="Arial"/>
              </a:rPr>
              <a:t>RIES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74057" y="365708"/>
            <a:ext cx="3983354" cy="454659"/>
          </a:xfrm>
          <a:custGeom>
            <a:avLst/>
            <a:gdLst/>
            <a:ahLst/>
            <a:cxnLst/>
            <a:rect l="l" t="t" r="r" b="b"/>
            <a:pathLst>
              <a:path w="3983354" h="454659">
                <a:moveTo>
                  <a:pt x="3982847" y="0"/>
                </a:moveTo>
                <a:lnTo>
                  <a:pt x="0" y="0"/>
                </a:lnTo>
                <a:lnTo>
                  <a:pt x="0" y="376732"/>
                </a:lnTo>
                <a:lnTo>
                  <a:pt x="0" y="454456"/>
                </a:lnTo>
                <a:lnTo>
                  <a:pt x="3982847" y="454456"/>
                </a:lnTo>
                <a:lnTo>
                  <a:pt x="3982847" y="376732"/>
                </a:lnTo>
                <a:lnTo>
                  <a:pt x="398284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842128" y="420370"/>
            <a:ext cx="23279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SU</a:t>
            </a:r>
            <a:r>
              <a:rPr dirty="0" sz="2000" spc="-10" b="1">
                <a:latin typeface="Arial"/>
                <a:cs typeface="Arial"/>
              </a:rPr>
              <a:t>B</a:t>
            </a:r>
            <a:r>
              <a:rPr dirty="0" sz="2000" b="1">
                <a:latin typeface="Arial"/>
                <a:cs typeface="Arial"/>
              </a:rPr>
              <a:t>-</a:t>
            </a:r>
            <a:r>
              <a:rPr dirty="0" sz="2000" spc="-10" b="1">
                <a:latin typeface="Arial"/>
                <a:cs typeface="Arial"/>
              </a:rPr>
              <a:t>C</a:t>
            </a:r>
            <a:r>
              <a:rPr dirty="0" sz="2000" b="1">
                <a:latin typeface="Arial"/>
                <a:cs typeface="Arial"/>
              </a:rPr>
              <a:t>ATE</a:t>
            </a:r>
            <a:r>
              <a:rPr dirty="0" sz="2000" spc="-15" b="1">
                <a:latin typeface="Arial"/>
                <a:cs typeface="Arial"/>
              </a:rPr>
              <a:t>G</a:t>
            </a:r>
            <a:r>
              <a:rPr dirty="0" sz="2000" b="1">
                <a:latin typeface="Arial"/>
                <a:cs typeface="Arial"/>
              </a:rPr>
              <a:t>ORIES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72668" y="355091"/>
            <a:ext cx="7995284" cy="1416685"/>
            <a:chOff x="772668" y="355091"/>
            <a:chExt cx="7995284" cy="1416685"/>
          </a:xfrm>
        </p:grpSpPr>
        <p:sp>
          <p:nvSpPr>
            <p:cNvPr id="14" name="object 14"/>
            <p:cNvSpPr/>
            <p:nvPr/>
          </p:nvSpPr>
          <p:spPr>
            <a:xfrm>
              <a:off x="772668" y="355091"/>
              <a:ext cx="7995284" cy="465455"/>
            </a:xfrm>
            <a:custGeom>
              <a:avLst/>
              <a:gdLst/>
              <a:ahLst/>
              <a:cxnLst/>
              <a:rect l="l" t="t" r="r" b="b"/>
              <a:pathLst>
                <a:path w="7995284" h="465455">
                  <a:moveTo>
                    <a:pt x="7994891" y="0"/>
                  </a:moveTo>
                  <a:lnTo>
                    <a:pt x="7994891" y="0"/>
                  </a:lnTo>
                  <a:lnTo>
                    <a:pt x="0" y="0"/>
                  </a:lnTo>
                  <a:lnTo>
                    <a:pt x="0" y="9093"/>
                  </a:lnTo>
                  <a:lnTo>
                    <a:pt x="0" y="465074"/>
                  </a:lnTo>
                  <a:lnTo>
                    <a:pt x="9144" y="465074"/>
                  </a:lnTo>
                  <a:lnTo>
                    <a:pt x="9144" y="9144"/>
                  </a:lnTo>
                  <a:lnTo>
                    <a:pt x="3992245" y="9144"/>
                  </a:lnTo>
                  <a:lnTo>
                    <a:pt x="3992245" y="465074"/>
                  </a:lnTo>
                  <a:lnTo>
                    <a:pt x="4001389" y="465074"/>
                  </a:lnTo>
                  <a:lnTo>
                    <a:pt x="4001389" y="9144"/>
                  </a:lnTo>
                  <a:lnTo>
                    <a:pt x="7985760" y="9144"/>
                  </a:lnTo>
                  <a:lnTo>
                    <a:pt x="7985760" y="465074"/>
                  </a:lnTo>
                  <a:lnTo>
                    <a:pt x="7994891" y="465074"/>
                  </a:lnTo>
                  <a:lnTo>
                    <a:pt x="7994891" y="9144"/>
                  </a:lnTo>
                  <a:lnTo>
                    <a:pt x="7994891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81812" y="875029"/>
              <a:ext cx="3983354" cy="896619"/>
            </a:xfrm>
            <a:custGeom>
              <a:avLst/>
              <a:gdLst/>
              <a:ahLst/>
              <a:cxnLst/>
              <a:rect l="l" t="t" r="r" b="b"/>
              <a:pathLst>
                <a:path w="3983354" h="896619">
                  <a:moveTo>
                    <a:pt x="3983101" y="219544"/>
                  </a:moveTo>
                  <a:lnTo>
                    <a:pt x="0" y="219544"/>
                  </a:lnTo>
                  <a:lnTo>
                    <a:pt x="0" y="896493"/>
                  </a:lnTo>
                  <a:lnTo>
                    <a:pt x="3983101" y="896493"/>
                  </a:lnTo>
                  <a:lnTo>
                    <a:pt x="3983101" y="219544"/>
                  </a:lnTo>
                  <a:close/>
                </a:path>
                <a:path w="3983354" h="896619">
                  <a:moveTo>
                    <a:pt x="3983101" y="0"/>
                  </a:moveTo>
                  <a:lnTo>
                    <a:pt x="0" y="0"/>
                  </a:lnTo>
                  <a:lnTo>
                    <a:pt x="0" y="219456"/>
                  </a:lnTo>
                  <a:lnTo>
                    <a:pt x="3983101" y="219456"/>
                  </a:lnTo>
                  <a:lnTo>
                    <a:pt x="3983101" y="0"/>
                  </a:lnTo>
                  <a:close/>
                </a:path>
              </a:pathLst>
            </a:custGeom>
            <a:solidFill>
              <a:srgbClr val="FFE3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50188" y="911097"/>
            <a:ext cx="85026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Microsoft Sans Serif"/>
                <a:cs typeface="Microsoft Sans Serif"/>
              </a:rPr>
              <a:t>EDUCATION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74057" y="875029"/>
            <a:ext cx="3983354" cy="896619"/>
          </a:xfrm>
          <a:custGeom>
            <a:avLst/>
            <a:gdLst/>
            <a:ahLst/>
            <a:cxnLst/>
            <a:rect l="l" t="t" r="r" b="b"/>
            <a:pathLst>
              <a:path w="3983354" h="896619">
                <a:moveTo>
                  <a:pt x="3982847" y="605104"/>
                </a:moveTo>
                <a:lnTo>
                  <a:pt x="0" y="605104"/>
                </a:lnTo>
                <a:lnTo>
                  <a:pt x="0" y="797433"/>
                </a:lnTo>
                <a:lnTo>
                  <a:pt x="0" y="896493"/>
                </a:lnTo>
                <a:lnTo>
                  <a:pt x="3982847" y="896493"/>
                </a:lnTo>
                <a:lnTo>
                  <a:pt x="3982847" y="797433"/>
                </a:lnTo>
                <a:lnTo>
                  <a:pt x="3982847" y="605104"/>
                </a:lnTo>
                <a:close/>
              </a:path>
              <a:path w="3983354" h="896619">
                <a:moveTo>
                  <a:pt x="3982847" y="0"/>
                </a:moveTo>
                <a:lnTo>
                  <a:pt x="0" y="0"/>
                </a:lnTo>
                <a:lnTo>
                  <a:pt x="0" y="219456"/>
                </a:lnTo>
                <a:lnTo>
                  <a:pt x="0" y="413004"/>
                </a:lnTo>
                <a:lnTo>
                  <a:pt x="0" y="605028"/>
                </a:lnTo>
                <a:lnTo>
                  <a:pt x="3982847" y="605028"/>
                </a:lnTo>
                <a:lnTo>
                  <a:pt x="3982847" y="413004"/>
                </a:lnTo>
                <a:lnTo>
                  <a:pt x="3982847" y="219456"/>
                </a:lnTo>
                <a:lnTo>
                  <a:pt x="398284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985384" y="887323"/>
            <a:ext cx="3260090" cy="79565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290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Training</a:t>
            </a:r>
            <a:r>
              <a:rPr dirty="0" sz="1100" spc="15">
                <a:latin typeface="Microsoft Sans Serif"/>
                <a:cs typeface="Microsoft Sans Serif"/>
              </a:rPr>
              <a:t> </a:t>
            </a:r>
            <a:r>
              <a:rPr dirty="0" sz="1100">
                <a:latin typeface="Microsoft Sans Serif"/>
                <a:cs typeface="Microsoft Sans Serif"/>
              </a:rPr>
              <a:t>and</a:t>
            </a:r>
            <a:r>
              <a:rPr dirty="0" sz="1100" spc="-5">
                <a:latin typeface="Microsoft Sans Serif"/>
                <a:cs typeface="Microsoft Sans Serif"/>
              </a:rPr>
              <a:t> placement</a:t>
            </a:r>
            <a:r>
              <a:rPr dirty="0" sz="1100" spc="-25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Institutes</a:t>
            </a:r>
            <a:endParaRPr sz="1100">
              <a:latin typeface="Microsoft Sans Serif"/>
              <a:cs typeface="Microsoft Sans Serif"/>
            </a:endParaRPr>
          </a:p>
          <a:p>
            <a:pPr marL="326390" indent="-314325">
              <a:lnSpc>
                <a:spcPct val="100000"/>
              </a:lnSpc>
              <a:spcBef>
                <a:spcPts val="190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Coaching</a:t>
            </a:r>
            <a:r>
              <a:rPr dirty="0" sz="1100" spc="-1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centers</a:t>
            </a:r>
            <a:endParaRPr sz="1100">
              <a:latin typeface="Microsoft Sans Serif"/>
              <a:cs typeface="Microsoft Sans Serif"/>
            </a:endParaRPr>
          </a:p>
          <a:p>
            <a:pPr marL="326390" indent="-314325">
              <a:lnSpc>
                <a:spcPct val="100000"/>
              </a:lnSpc>
              <a:spcBef>
                <a:spcPts val="204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Private</a:t>
            </a:r>
            <a:r>
              <a:rPr dirty="0" sz="1100" spc="10">
                <a:latin typeface="Microsoft Sans Serif"/>
                <a:cs typeface="Microsoft Sans Serif"/>
              </a:rPr>
              <a:t> </a:t>
            </a:r>
            <a:r>
              <a:rPr dirty="0" sz="1100">
                <a:latin typeface="Microsoft Sans Serif"/>
                <a:cs typeface="Microsoft Sans Serif"/>
              </a:rPr>
              <a:t>or</a:t>
            </a:r>
            <a:r>
              <a:rPr dirty="0" sz="1100" spc="1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public tuition</a:t>
            </a:r>
            <a:r>
              <a:rPr dirty="0" sz="1100" spc="-2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centers</a:t>
            </a:r>
            <a:endParaRPr sz="1100">
              <a:latin typeface="Microsoft Sans Serif"/>
              <a:cs typeface="Microsoft Sans Serif"/>
            </a:endParaRPr>
          </a:p>
          <a:p>
            <a:pPr marL="326390" indent="-314325">
              <a:lnSpc>
                <a:spcPct val="100000"/>
              </a:lnSpc>
              <a:spcBef>
                <a:spcPts val="195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Graduation</a:t>
            </a:r>
            <a:r>
              <a:rPr dirty="0" sz="1100" spc="15">
                <a:latin typeface="Microsoft Sans Serif"/>
                <a:cs typeface="Microsoft Sans Serif"/>
              </a:rPr>
              <a:t> </a:t>
            </a:r>
            <a:r>
              <a:rPr dirty="0" sz="1100">
                <a:latin typeface="Microsoft Sans Serif"/>
                <a:cs typeface="Microsoft Sans Serif"/>
              </a:rPr>
              <a:t>or</a:t>
            </a:r>
            <a:r>
              <a:rPr dirty="0" sz="1100" spc="2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post</a:t>
            </a:r>
            <a:r>
              <a:rPr dirty="0" sz="1100" spc="15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graduation</a:t>
            </a:r>
            <a:r>
              <a:rPr dirty="0" sz="1100" spc="15">
                <a:latin typeface="Microsoft Sans Serif"/>
                <a:cs typeface="Microsoft Sans Serif"/>
              </a:rPr>
              <a:t> </a:t>
            </a:r>
            <a:r>
              <a:rPr dirty="0" sz="1100">
                <a:latin typeface="Microsoft Sans Serif"/>
                <a:cs typeface="Microsoft Sans Serif"/>
              </a:rPr>
              <a:t>degree</a:t>
            </a:r>
            <a:r>
              <a:rPr dirty="0" sz="1100" spc="-8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Institutes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0748" y="820166"/>
            <a:ext cx="8117205" cy="2250440"/>
            <a:chOff x="650748" y="820166"/>
            <a:chExt cx="8117205" cy="2250440"/>
          </a:xfrm>
        </p:grpSpPr>
        <p:sp>
          <p:nvSpPr>
            <p:cNvPr id="20" name="object 20"/>
            <p:cNvSpPr/>
            <p:nvPr/>
          </p:nvSpPr>
          <p:spPr>
            <a:xfrm>
              <a:off x="772668" y="820165"/>
              <a:ext cx="3992245" cy="53340"/>
            </a:xfrm>
            <a:custGeom>
              <a:avLst/>
              <a:gdLst/>
              <a:ahLst/>
              <a:cxnLst/>
              <a:rect l="l" t="t" r="r" b="b"/>
              <a:pathLst>
                <a:path w="3992245" h="53340">
                  <a:moveTo>
                    <a:pt x="3992245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9144" y="53340"/>
                  </a:lnTo>
                  <a:lnTo>
                    <a:pt x="9144" y="9144"/>
                  </a:lnTo>
                  <a:lnTo>
                    <a:pt x="3992245" y="9144"/>
                  </a:lnTo>
                  <a:lnTo>
                    <a:pt x="3992245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1812" y="829310"/>
              <a:ext cx="3983354" cy="44450"/>
            </a:xfrm>
            <a:custGeom>
              <a:avLst/>
              <a:gdLst/>
              <a:ahLst/>
              <a:cxnLst/>
              <a:rect l="l" t="t" r="r" b="b"/>
              <a:pathLst>
                <a:path w="3983354" h="44450">
                  <a:moveTo>
                    <a:pt x="3983101" y="0"/>
                  </a:moveTo>
                  <a:lnTo>
                    <a:pt x="0" y="0"/>
                  </a:lnTo>
                  <a:lnTo>
                    <a:pt x="0" y="44196"/>
                  </a:lnTo>
                  <a:lnTo>
                    <a:pt x="3983101" y="44196"/>
                  </a:lnTo>
                  <a:lnTo>
                    <a:pt x="3983101" y="0"/>
                  </a:lnTo>
                  <a:close/>
                </a:path>
              </a:pathLst>
            </a:custGeom>
            <a:solidFill>
              <a:srgbClr val="FFE3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64913" y="820165"/>
              <a:ext cx="3993515" cy="53340"/>
            </a:xfrm>
            <a:custGeom>
              <a:avLst/>
              <a:gdLst/>
              <a:ahLst/>
              <a:cxnLst/>
              <a:rect l="l" t="t" r="r" b="b"/>
              <a:pathLst>
                <a:path w="3993515" h="53340">
                  <a:moveTo>
                    <a:pt x="3993515" y="0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9144" y="53340"/>
                  </a:lnTo>
                  <a:lnTo>
                    <a:pt x="9144" y="9144"/>
                  </a:lnTo>
                  <a:lnTo>
                    <a:pt x="3993515" y="9144"/>
                  </a:lnTo>
                  <a:lnTo>
                    <a:pt x="3993515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74057" y="829310"/>
              <a:ext cx="3984625" cy="44450"/>
            </a:xfrm>
            <a:custGeom>
              <a:avLst/>
              <a:gdLst/>
              <a:ahLst/>
              <a:cxnLst/>
              <a:rect l="l" t="t" r="r" b="b"/>
              <a:pathLst>
                <a:path w="3984625" h="44450">
                  <a:moveTo>
                    <a:pt x="3984371" y="0"/>
                  </a:moveTo>
                  <a:lnTo>
                    <a:pt x="0" y="0"/>
                  </a:lnTo>
                  <a:lnTo>
                    <a:pt x="0" y="44196"/>
                  </a:lnTo>
                  <a:lnTo>
                    <a:pt x="3984371" y="44196"/>
                  </a:lnTo>
                  <a:lnTo>
                    <a:pt x="3984371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2668" y="820165"/>
              <a:ext cx="7995284" cy="198120"/>
            </a:xfrm>
            <a:custGeom>
              <a:avLst/>
              <a:gdLst/>
              <a:ahLst/>
              <a:cxnLst/>
              <a:rect l="l" t="t" r="r" b="b"/>
              <a:pathLst>
                <a:path w="7995284" h="198119">
                  <a:moveTo>
                    <a:pt x="9144" y="53352"/>
                  </a:moveTo>
                  <a:lnTo>
                    <a:pt x="0" y="53352"/>
                  </a:lnTo>
                  <a:lnTo>
                    <a:pt x="0" y="198120"/>
                  </a:lnTo>
                  <a:lnTo>
                    <a:pt x="9144" y="198120"/>
                  </a:lnTo>
                  <a:lnTo>
                    <a:pt x="9144" y="53352"/>
                  </a:lnTo>
                  <a:close/>
                </a:path>
                <a:path w="7995284" h="198119">
                  <a:moveTo>
                    <a:pt x="4001389" y="53352"/>
                  </a:moveTo>
                  <a:lnTo>
                    <a:pt x="3992245" y="53352"/>
                  </a:lnTo>
                  <a:lnTo>
                    <a:pt x="3992245" y="198120"/>
                  </a:lnTo>
                  <a:lnTo>
                    <a:pt x="4001389" y="198120"/>
                  </a:lnTo>
                  <a:lnTo>
                    <a:pt x="4001389" y="53352"/>
                  </a:lnTo>
                  <a:close/>
                </a:path>
                <a:path w="7995284" h="198119">
                  <a:moveTo>
                    <a:pt x="7994891" y="53352"/>
                  </a:moveTo>
                  <a:lnTo>
                    <a:pt x="7985760" y="53352"/>
                  </a:lnTo>
                  <a:lnTo>
                    <a:pt x="7985760" y="198120"/>
                  </a:lnTo>
                  <a:lnTo>
                    <a:pt x="7994891" y="198120"/>
                  </a:lnTo>
                  <a:lnTo>
                    <a:pt x="7994891" y="53352"/>
                  </a:lnTo>
                  <a:close/>
                </a:path>
                <a:path w="7995284" h="198119">
                  <a:moveTo>
                    <a:pt x="7994891" y="0"/>
                  </a:moveTo>
                  <a:lnTo>
                    <a:pt x="7985760" y="0"/>
                  </a:lnTo>
                  <a:lnTo>
                    <a:pt x="7985760" y="53340"/>
                  </a:lnTo>
                  <a:lnTo>
                    <a:pt x="7994891" y="53340"/>
                  </a:lnTo>
                  <a:lnTo>
                    <a:pt x="7994891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50748" y="1018286"/>
              <a:ext cx="121920" cy="53340"/>
            </a:xfrm>
            <a:custGeom>
              <a:avLst/>
              <a:gdLst/>
              <a:ahLst/>
              <a:cxnLst/>
              <a:rect l="l" t="t" r="r" b="b"/>
              <a:pathLst>
                <a:path w="121920" h="53340">
                  <a:moveTo>
                    <a:pt x="121920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121920" y="5333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72668" y="1018285"/>
              <a:ext cx="7995284" cy="753745"/>
            </a:xfrm>
            <a:custGeom>
              <a:avLst/>
              <a:gdLst/>
              <a:ahLst/>
              <a:cxnLst/>
              <a:rect l="l" t="t" r="r" b="b"/>
              <a:pathLst>
                <a:path w="7995284" h="753744">
                  <a:moveTo>
                    <a:pt x="9144" y="53416"/>
                  </a:moveTo>
                  <a:lnTo>
                    <a:pt x="0" y="53416"/>
                  </a:lnTo>
                  <a:lnTo>
                    <a:pt x="0" y="753237"/>
                  </a:lnTo>
                  <a:lnTo>
                    <a:pt x="9144" y="753237"/>
                  </a:lnTo>
                  <a:lnTo>
                    <a:pt x="9144" y="53416"/>
                  </a:lnTo>
                  <a:close/>
                </a:path>
                <a:path w="7995284" h="753744">
                  <a:moveTo>
                    <a:pt x="9144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9144" y="53340"/>
                  </a:lnTo>
                  <a:lnTo>
                    <a:pt x="9144" y="0"/>
                  </a:lnTo>
                  <a:close/>
                </a:path>
                <a:path w="7995284" h="753744">
                  <a:moveTo>
                    <a:pt x="4001389" y="53416"/>
                  </a:moveTo>
                  <a:lnTo>
                    <a:pt x="3992245" y="53416"/>
                  </a:lnTo>
                  <a:lnTo>
                    <a:pt x="3992245" y="753237"/>
                  </a:lnTo>
                  <a:lnTo>
                    <a:pt x="4001389" y="753237"/>
                  </a:lnTo>
                  <a:lnTo>
                    <a:pt x="4001389" y="53416"/>
                  </a:lnTo>
                  <a:close/>
                </a:path>
                <a:path w="7995284" h="753744">
                  <a:moveTo>
                    <a:pt x="4001389" y="0"/>
                  </a:moveTo>
                  <a:lnTo>
                    <a:pt x="3992245" y="0"/>
                  </a:lnTo>
                  <a:lnTo>
                    <a:pt x="3992245" y="53340"/>
                  </a:lnTo>
                  <a:lnTo>
                    <a:pt x="4001389" y="53340"/>
                  </a:lnTo>
                  <a:lnTo>
                    <a:pt x="4001389" y="0"/>
                  </a:lnTo>
                  <a:close/>
                </a:path>
                <a:path w="7995284" h="753744">
                  <a:moveTo>
                    <a:pt x="7994891" y="53416"/>
                  </a:moveTo>
                  <a:lnTo>
                    <a:pt x="7985760" y="53416"/>
                  </a:lnTo>
                  <a:lnTo>
                    <a:pt x="7985760" y="753237"/>
                  </a:lnTo>
                  <a:lnTo>
                    <a:pt x="7994891" y="753237"/>
                  </a:lnTo>
                  <a:lnTo>
                    <a:pt x="7994891" y="53416"/>
                  </a:lnTo>
                  <a:close/>
                </a:path>
                <a:path w="7995284" h="753744">
                  <a:moveTo>
                    <a:pt x="7994891" y="0"/>
                  </a:moveTo>
                  <a:lnTo>
                    <a:pt x="7985760" y="0"/>
                  </a:lnTo>
                  <a:lnTo>
                    <a:pt x="7985760" y="53340"/>
                  </a:lnTo>
                  <a:lnTo>
                    <a:pt x="7994891" y="53340"/>
                  </a:lnTo>
                  <a:lnTo>
                    <a:pt x="7994891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81812" y="1780666"/>
              <a:ext cx="3983354" cy="1289685"/>
            </a:xfrm>
            <a:custGeom>
              <a:avLst/>
              <a:gdLst/>
              <a:ahLst/>
              <a:cxnLst/>
              <a:rect l="l" t="t" r="r" b="b"/>
              <a:pathLst>
                <a:path w="3983354" h="1289685">
                  <a:moveTo>
                    <a:pt x="3983101" y="0"/>
                  </a:moveTo>
                  <a:lnTo>
                    <a:pt x="0" y="0"/>
                  </a:lnTo>
                  <a:lnTo>
                    <a:pt x="0" y="242265"/>
                  </a:lnTo>
                  <a:lnTo>
                    <a:pt x="0" y="1289558"/>
                  </a:lnTo>
                  <a:lnTo>
                    <a:pt x="3983101" y="1289558"/>
                  </a:lnTo>
                  <a:lnTo>
                    <a:pt x="3983101" y="242316"/>
                  </a:lnTo>
                  <a:lnTo>
                    <a:pt x="3983101" y="0"/>
                  </a:lnTo>
                  <a:close/>
                </a:path>
              </a:pathLst>
            </a:custGeom>
            <a:solidFill>
              <a:srgbClr val="FFE3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850188" y="1839595"/>
            <a:ext cx="126174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Microsoft Sans Serif"/>
                <a:cs typeface="Microsoft Sans Serif"/>
              </a:rPr>
              <a:t>STORES</a:t>
            </a:r>
            <a:r>
              <a:rPr dirty="0" sz="1100" spc="-25">
                <a:latin typeface="Microsoft Sans Serif"/>
                <a:cs typeface="Microsoft Sans Serif"/>
              </a:rPr>
              <a:t> </a:t>
            </a:r>
            <a:r>
              <a:rPr dirty="0" sz="1100">
                <a:latin typeface="Microsoft Sans Serif"/>
                <a:cs typeface="Microsoft Sans Serif"/>
              </a:rPr>
              <a:t>&amp;</a:t>
            </a:r>
            <a:r>
              <a:rPr dirty="0" sz="1100" spc="-25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RETAIL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74057" y="1780666"/>
            <a:ext cx="3983354" cy="1289685"/>
          </a:xfrm>
          <a:custGeom>
            <a:avLst/>
            <a:gdLst/>
            <a:ahLst/>
            <a:cxnLst/>
            <a:rect l="l" t="t" r="r" b="b"/>
            <a:pathLst>
              <a:path w="3983354" h="1289685">
                <a:moveTo>
                  <a:pt x="3982847" y="0"/>
                </a:moveTo>
                <a:lnTo>
                  <a:pt x="0" y="0"/>
                </a:lnTo>
                <a:lnTo>
                  <a:pt x="0" y="242316"/>
                </a:lnTo>
                <a:lnTo>
                  <a:pt x="0" y="435864"/>
                </a:lnTo>
                <a:lnTo>
                  <a:pt x="0" y="1289558"/>
                </a:lnTo>
                <a:lnTo>
                  <a:pt x="3982847" y="1289558"/>
                </a:lnTo>
                <a:lnTo>
                  <a:pt x="3982847" y="242316"/>
                </a:lnTo>
                <a:lnTo>
                  <a:pt x="398284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985384" y="1815820"/>
            <a:ext cx="1675130" cy="98933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290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Shopping</a:t>
            </a:r>
            <a:r>
              <a:rPr dirty="0" sz="1100" spc="-3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malls</a:t>
            </a:r>
            <a:endParaRPr sz="1100">
              <a:latin typeface="Microsoft Sans Serif"/>
              <a:cs typeface="Microsoft Sans Serif"/>
            </a:endParaRPr>
          </a:p>
          <a:p>
            <a:pPr marL="326390" indent="-314325">
              <a:lnSpc>
                <a:spcPct val="100000"/>
              </a:lnSpc>
              <a:spcBef>
                <a:spcPts val="190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Emporium</a:t>
            </a:r>
            <a:r>
              <a:rPr dirty="0" sz="1100" spc="-35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malls</a:t>
            </a:r>
            <a:endParaRPr sz="1100">
              <a:latin typeface="Microsoft Sans Serif"/>
              <a:cs typeface="Microsoft Sans Serif"/>
            </a:endParaRPr>
          </a:p>
          <a:p>
            <a:pPr marL="326390" indent="-314325">
              <a:lnSpc>
                <a:spcPct val="100000"/>
              </a:lnSpc>
              <a:spcBef>
                <a:spcPts val="204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Clothing</a:t>
            </a:r>
            <a:r>
              <a:rPr dirty="0" sz="1100" spc="-35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showrooms</a:t>
            </a:r>
            <a:endParaRPr sz="1100">
              <a:latin typeface="Microsoft Sans Serif"/>
              <a:cs typeface="Microsoft Sans Serif"/>
            </a:endParaRPr>
          </a:p>
          <a:p>
            <a:pPr marL="326390" indent="-314325">
              <a:lnSpc>
                <a:spcPct val="100000"/>
              </a:lnSpc>
              <a:spcBef>
                <a:spcPts val="195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Jewellery</a:t>
            </a:r>
            <a:r>
              <a:rPr dirty="0" sz="1100" spc="-4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showrooms</a:t>
            </a:r>
            <a:endParaRPr sz="1100">
              <a:latin typeface="Microsoft Sans Serif"/>
              <a:cs typeface="Microsoft Sans Serif"/>
            </a:endParaRPr>
          </a:p>
          <a:p>
            <a:pPr marL="326390" indent="-314325">
              <a:lnSpc>
                <a:spcPct val="100000"/>
              </a:lnSpc>
              <a:spcBef>
                <a:spcPts val="204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Cars </a:t>
            </a:r>
            <a:r>
              <a:rPr dirty="0" sz="1100">
                <a:latin typeface="Microsoft Sans Serif"/>
                <a:cs typeface="Microsoft Sans Serif"/>
              </a:rPr>
              <a:t>and</a:t>
            </a:r>
            <a:r>
              <a:rPr dirty="0" sz="1100" spc="-2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bikes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72668" y="1771523"/>
            <a:ext cx="7995284" cy="3000375"/>
            <a:chOff x="772668" y="1771523"/>
            <a:chExt cx="7995284" cy="3000375"/>
          </a:xfrm>
        </p:grpSpPr>
        <p:sp>
          <p:nvSpPr>
            <p:cNvPr id="32" name="object 32"/>
            <p:cNvSpPr/>
            <p:nvPr/>
          </p:nvSpPr>
          <p:spPr>
            <a:xfrm>
              <a:off x="772668" y="1771522"/>
              <a:ext cx="7995284" cy="1299210"/>
            </a:xfrm>
            <a:custGeom>
              <a:avLst/>
              <a:gdLst/>
              <a:ahLst/>
              <a:cxnLst/>
              <a:rect l="l" t="t" r="r" b="b"/>
              <a:pathLst>
                <a:path w="7995284" h="1299210">
                  <a:moveTo>
                    <a:pt x="7994891" y="0"/>
                  </a:moveTo>
                  <a:lnTo>
                    <a:pt x="7994891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0" y="1298702"/>
                  </a:lnTo>
                  <a:lnTo>
                    <a:pt x="9144" y="1298702"/>
                  </a:lnTo>
                  <a:lnTo>
                    <a:pt x="9144" y="9144"/>
                  </a:lnTo>
                  <a:lnTo>
                    <a:pt x="3992245" y="9144"/>
                  </a:lnTo>
                  <a:lnTo>
                    <a:pt x="3992245" y="1298702"/>
                  </a:lnTo>
                  <a:lnTo>
                    <a:pt x="4001389" y="1298702"/>
                  </a:lnTo>
                  <a:lnTo>
                    <a:pt x="4001389" y="9144"/>
                  </a:lnTo>
                  <a:lnTo>
                    <a:pt x="7985760" y="9144"/>
                  </a:lnTo>
                  <a:lnTo>
                    <a:pt x="7985760" y="1298702"/>
                  </a:lnTo>
                  <a:lnTo>
                    <a:pt x="7994891" y="1298702"/>
                  </a:lnTo>
                  <a:lnTo>
                    <a:pt x="7994891" y="9144"/>
                  </a:lnTo>
                  <a:lnTo>
                    <a:pt x="7994891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81812" y="3079369"/>
              <a:ext cx="3983354" cy="1692275"/>
            </a:xfrm>
            <a:custGeom>
              <a:avLst/>
              <a:gdLst/>
              <a:ahLst/>
              <a:cxnLst/>
              <a:rect l="l" t="t" r="r" b="b"/>
              <a:pathLst>
                <a:path w="3983354" h="1692275">
                  <a:moveTo>
                    <a:pt x="3983101" y="467944"/>
                  </a:moveTo>
                  <a:lnTo>
                    <a:pt x="0" y="467944"/>
                  </a:lnTo>
                  <a:lnTo>
                    <a:pt x="0" y="660222"/>
                  </a:lnTo>
                  <a:lnTo>
                    <a:pt x="0" y="853770"/>
                  </a:lnTo>
                  <a:lnTo>
                    <a:pt x="0" y="1045794"/>
                  </a:lnTo>
                  <a:lnTo>
                    <a:pt x="0" y="1692275"/>
                  </a:lnTo>
                  <a:lnTo>
                    <a:pt x="3983101" y="1692275"/>
                  </a:lnTo>
                  <a:lnTo>
                    <a:pt x="3983101" y="1045794"/>
                  </a:lnTo>
                  <a:lnTo>
                    <a:pt x="3983101" y="853770"/>
                  </a:lnTo>
                  <a:lnTo>
                    <a:pt x="3983101" y="660273"/>
                  </a:lnTo>
                  <a:lnTo>
                    <a:pt x="3983101" y="467944"/>
                  </a:lnTo>
                  <a:close/>
                </a:path>
                <a:path w="3983354" h="1692275">
                  <a:moveTo>
                    <a:pt x="3983101" y="243852"/>
                  </a:moveTo>
                  <a:lnTo>
                    <a:pt x="0" y="243852"/>
                  </a:lnTo>
                  <a:lnTo>
                    <a:pt x="0" y="467868"/>
                  </a:lnTo>
                  <a:lnTo>
                    <a:pt x="3983101" y="467868"/>
                  </a:lnTo>
                  <a:lnTo>
                    <a:pt x="3983101" y="243852"/>
                  </a:lnTo>
                  <a:close/>
                </a:path>
                <a:path w="3983354" h="1692275">
                  <a:moveTo>
                    <a:pt x="3983101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3983101" y="243840"/>
                  </a:lnTo>
                  <a:lnTo>
                    <a:pt x="3983101" y="0"/>
                  </a:lnTo>
                  <a:close/>
                </a:path>
              </a:pathLst>
            </a:custGeom>
            <a:solidFill>
              <a:srgbClr val="FFE3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850188" y="3114522"/>
            <a:ext cx="3667125" cy="98742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100" spc="-5">
                <a:latin typeface="Microsoft Sans Serif"/>
                <a:cs typeface="Microsoft Sans Serif"/>
              </a:rPr>
              <a:t>OTHER</a:t>
            </a:r>
            <a:r>
              <a:rPr dirty="0" sz="1100" spc="-2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CATEGORIES</a:t>
            </a:r>
            <a:endParaRPr sz="11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500"/>
              </a:lnSpc>
            </a:pP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** 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NOTE: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In case 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your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business do 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not fit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any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of the </a:t>
            </a:r>
            <a:r>
              <a:rPr dirty="0" sz="11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categories</a:t>
            </a:r>
            <a:r>
              <a:rPr dirty="0" sz="11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mentioned</a:t>
            </a:r>
            <a:r>
              <a:rPr dirty="0" sz="11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here</a:t>
            </a:r>
            <a:r>
              <a:rPr dirty="0" sz="11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please</a:t>
            </a:r>
            <a:r>
              <a:rPr dirty="0" sz="11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r>
              <a:rPr dirty="0" sz="11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 touch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11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us,</a:t>
            </a:r>
            <a:endParaRPr sz="1100">
              <a:latin typeface="Arial"/>
              <a:cs typeface="Arial"/>
            </a:endParaRPr>
          </a:p>
          <a:p>
            <a:pPr marL="12700" marR="69850">
              <a:lnSpc>
                <a:spcPts val="1520"/>
              </a:lnSpc>
              <a:spcBef>
                <a:spcPts val="80"/>
              </a:spcBef>
            </a:pPr>
            <a:r>
              <a:rPr dirty="0" sz="1100" spc="10" b="1">
                <a:solidFill>
                  <a:srgbClr val="FF0000"/>
                </a:solidFill>
                <a:latin typeface="Arial"/>
                <a:cs typeface="Arial"/>
              </a:rPr>
              <a:t>we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will 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help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filing your nomination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for the 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Business </a:t>
            </a:r>
            <a:r>
              <a:rPr dirty="0" sz="1100" spc="-29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0000"/>
                </a:solidFill>
                <a:latin typeface="Arial"/>
                <a:cs typeface="Arial"/>
              </a:rPr>
              <a:t>Icon</a:t>
            </a:r>
            <a:r>
              <a:rPr dirty="0" sz="11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0000"/>
                </a:solidFill>
                <a:latin typeface="Arial"/>
                <a:cs typeface="Arial"/>
              </a:rPr>
              <a:t>Awards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74057" y="3079368"/>
            <a:ext cx="3983354" cy="1692275"/>
          </a:xfrm>
          <a:custGeom>
            <a:avLst/>
            <a:gdLst/>
            <a:ahLst/>
            <a:cxnLst/>
            <a:rect l="l" t="t" r="r" b="b"/>
            <a:pathLst>
              <a:path w="3983354" h="1692275">
                <a:moveTo>
                  <a:pt x="3982847" y="1431366"/>
                </a:moveTo>
                <a:lnTo>
                  <a:pt x="0" y="1431366"/>
                </a:lnTo>
                <a:lnTo>
                  <a:pt x="0" y="1692275"/>
                </a:lnTo>
                <a:lnTo>
                  <a:pt x="3982847" y="1692275"/>
                </a:lnTo>
                <a:lnTo>
                  <a:pt x="3982847" y="1431366"/>
                </a:lnTo>
                <a:close/>
              </a:path>
              <a:path w="3983354" h="1692275">
                <a:moveTo>
                  <a:pt x="3982847" y="467944"/>
                </a:moveTo>
                <a:lnTo>
                  <a:pt x="0" y="467944"/>
                </a:lnTo>
                <a:lnTo>
                  <a:pt x="0" y="629742"/>
                </a:lnTo>
                <a:lnTo>
                  <a:pt x="0" y="853770"/>
                </a:lnTo>
                <a:lnTo>
                  <a:pt x="0" y="1045794"/>
                </a:lnTo>
                <a:lnTo>
                  <a:pt x="3982847" y="1045794"/>
                </a:lnTo>
                <a:lnTo>
                  <a:pt x="3982847" y="853770"/>
                </a:lnTo>
                <a:lnTo>
                  <a:pt x="3982847" y="629793"/>
                </a:lnTo>
                <a:lnTo>
                  <a:pt x="3982847" y="467944"/>
                </a:lnTo>
                <a:close/>
              </a:path>
              <a:path w="3983354" h="1692275">
                <a:moveTo>
                  <a:pt x="3982847" y="0"/>
                </a:moveTo>
                <a:lnTo>
                  <a:pt x="0" y="0"/>
                </a:lnTo>
                <a:lnTo>
                  <a:pt x="0" y="275844"/>
                </a:lnTo>
                <a:lnTo>
                  <a:pt x="0" y="467868"/>
                </a:lnTo>
                <a:lnTo>
                  <a:pt x="3982847" y="467868"/>
                </a:lnTo>
                <a:lnTo>
                  <a:pt x="3982847" y="275844"/>
                </a:lnTo>
                <a:lnTo>
                  <a:pt x="398284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985384" y="3112998"/>
            <a:ext cx="3651250" cy="990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6390" marR="5080" indent="-314325">
              <a:lnSpc>
                <a:spcPct val="115500"/>
              </a:lnSpc>
              <a:spcBef>
                <a:spcPts val="95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Wedding</a:t>
            </a:r>
            <a:r>
              <a:rPr dirty="0" sz="1100" spc="15">
                <a:latin typeface="Microsoft Sans Serif"/>
                <a:cs typeface="Microsoft Sans Serif"/>
              </a:rPr>
              <a:t> </a:t>
            </a:r>
            <a:r>
              <a:rPr dirty="0" sz="1100">
                <a:latin typeface="Microsoft Sans Serif"/>
                <a:cs typeface="Microsoft Sans Serif"/>
              </a:rPr>
              <a:t>&amp;</a:t>
            </a:r>
            <a:r>
              <a:rPr dirty="0" sz="1100" spc="15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Candid</a:t>
            </a:r>
            <a:r>
              <a:rPr dirty="0" sz="1100" spc="15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Photographers,</a:t>
            </a:r>
            <a:r>
              <a:rPr dirty="0" sz="1100" spc="15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Interior</a:t>
            </a:r>
            <a:r>
              <a:rPr dirty="0" sz="1100" spc="-195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Designers, </a:t>
            </a:r>
            <a:r>
              <a:rPr dirty="0" sz="1100" spc="-275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Architects</a:t>
            </a:r>
            <a:endParaRPr sz="1100">
              <a:latin typeface="Microsoft Sans Serif"/>
              <a:cs typeface="Microsoft Sans Serif"/>
            </a:endParaRPr>
          </a:p>
          <a:p>
            <a:pPr marL="326390" indent="-314325">
              <a:lnSpc>
                <a:spcPct val="100000"/>
              </a:lnSpc>
              <a:spcBef>
                <a:spcPts val="195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20">
                <a:latin typeface="Microsoft Sans Serif"/>
                <a:cs typeface="Microsoft Sans Serif"/>
              </a:rPr>
              <a:t>M</a:t>
            </a:r>
            <a:r>
              <a:rPr dirty="0" sz="1100">
                <a:latin typeface="Microsoft Sans Serif"/>
                <a:cs typeface="Microsoft Sans Serif"/>
              </a:rPr>
              <a:t>a</a:t>
            </a:r>
            <a:r>
              <a:rPr dirty="0" sz="1100" spc="5">
                <a:latin typeface="Microsoft Sans Serif"/>
                <a:cs typeface="Microsoft Sans Serif"/>
              </a:rPr>
              <a:t>k</a:t>
            </a:r>
            <a:r>
              <a:rPr dirty="0" sz="1100">
                <a:latin typeface="Microsoft Sans Serif"/>
                <a:cs typeface="Microsoft Sans Serif"/>
              </a:rPr>
              <a:t>e</a:t>
            </a:r>
            <a:r>
              <a:rPr dirty="0" sz="1100" spc="-5">
                <a:latin typeface="Microsoft Sans Serif"/>
                <a:cs typeface="Microsoft Sans Serif"/>
              </a:rPr>
              <a:t>u</a:t>
            </a:r>
            <a:r>
              <a:rPr dirty="0" sz="1100">
                <a:latin typeface="Microsoft Sans Serif"/>
                <a:cs typeface="Microsoft Sans Serif"/>
              </a:rPr>
              <a:t>p</a:t>
            </a:r>
            <a:r>
              <a:rPr dirty="0" sz="1100" spc="-5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A</a:t>
            </a:r>
            <a:r>
              <a:rPr dirty="0" sz="1100">
                <a:latin typeface="Microsoft Sans Serif"/>
                <a:cs typeface="Microsoft Sans Serif"/>
              </a:rPr>
              <a:t>r</a:t>
            </a:r>
            <a:r>
              <a:rPr dirty="0" sz="1100">
                <a:latin typeface="Microsoft Sans Serif"/>
                <a:cs typeface="Microsoft Sans Serif"/>
              </a:rPr>
              <a:t>t</a:t>
            </a:r>
            <a:r>
              <a:rPr dirty="0" sz="1100" spc="-20">
                <a:latin typeface="Microsoft Sans Serif"/>
                <a:cs typeface="Microsoft Sans Serif"/>
              </a:rPr>
              <a:t>i</a:t>
            </a:r>
            <a:r>
              <a:rPr dirty="0" sz="1100">
                <a:latin typeface="Microsoft Sans Serif"/>
                <a:cs typeface="Microsoft Sans Serif"/>
              </a:rPr>
              <a:t>s</a:t>
            </a:r>
            <a:r>
              <a:rPr dirty="0" sz="1100" spc="-10">
                <a:latin typeface="Microsoft Sans Serif"/>
                <a:cs typeface="Microsoft Sans Serif"/>
              </a:rPr>
              <a:t>t</a:t>
            </a:r>
            <a:r>
              <a:rPr dirty="0" sz="1100">
                <a:latin typeface="Microsoft Sans Serif"/>
                <a:cs typeface="Microsoft Sans Serif"/>
              </a:rPr>
              <a:t>s</a:t>
            </a:r>
            <a:endParaRPr sz="1100">
              <a:latin typeface="Microsoft Sans Serif"/>
              <a:cs typeface="Microsoft Sans Serif"/>
            </a:endParaRPr>
          </a:p>
          <a:p>
            <a:pPr marL="326390" marR="597535" indent="-314325">
              <a:lnSpc>
                <a:spcPct val="114500"/>
              </a:lnSpc>
              <a:spcBef>
                <a:spcPts val="15"/>
              </a:spcBef>
              <a:buChar char="●"/>
              <a:tabLst>
                <a:tab pos="326390" algn="l"/>
                <a:tab pos="3270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Event</a:t>
            </a:r>
            <a:r>
              <a:rPr dirty="0" sz="1100" spc="3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Planners,</a:t>
            </a:r>
            <a:r>
              <a:rPr dirty="0" sz="1100" spc="-1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Wedding</a:t>
            </a:r>
            <a:r>
              <a:rPr dirty="0" sz="1100" spc="2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Planners,</a:t>
            </a:r>
            <a:r>
              <a:rPr dirty="0" sz="1100" spc="-165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Fashion </a:t>
            </a:r>
            <a:r>
              <a:rPr dirty="0" sz="1100" spc="-275">
                <a:latin typeface="Microsoft Sans Serif"/>
                <a:cs typeface="Microsoft Sans Serif"/>
              </a:rPr>
              <a:t> </a:t>
            </a:r>
            <a:r>
              <a:rPr dirty="0" sz="1100" spc="-10">
                <a:latin typeface="Microsoft Sans Serif"/>
                <a:cs typeface="Microsoft Sans Serif"/>
              </a:rPr>
              <a:t>D</a:t>
            </a:r>
            <a:r>
              <a:rPr dirty="0" sz="1100" spc="-5">
                <a:latin typeface="Microsoft Sans Serif"/>
                <a:cs typeface="Microsoft Sans Serif"/>
              </a:rPr>
              <a:t>es</a:t>
            </a:r>
            <a:r>
              <a:rPr dirty="0" sz="1100" spc="-15">
                <a:latin typeface="Microsoft Sans Serif"/>
                <a:cs typeface="Microsoft Sans Serif"/>
              </a:rPr>
              <a:t>i</a:t>
            </a:r>
            <a:r>
              <a:rPr dirty="0" sz="1100" spc="5">
                <a:latin typeface="Microsoft Sans Serif"/>
                <a:cs typeface="Microsoft Sans Serif"/>
              </a:rPr>
              <a:t>g</a:t>
            </a:r>
            <a:r>
              <a:rPr dirty="0" sz="1100">
                <a:latin typeface="Microsoft Sans Serif"/>
                <a:cs typeface="Microsoft Sans Serif"/>
              </a:rPr>
              <a:t>n</a:t>
            </a:r>
            <a:r>
              <a:rPr dirty="0" sz="1100" spc="-5">
                <a:latin typeface="Microsoft Sans Serif"/>
                <a:cs typeface="Microsoft Sans Serif"/>
              </a:rPr>
              <a:t>e</a:t>
            </a:r>
            <a:r>
              <a:rPr dirty="0" sz="1100">
                <a:latin typeface="Microsoft Sans Serif"/>
                <a:cs typeface="Microsoft Sans Serif"/>
              </a:rPr>
              <a:t>r</a:t>
            </a:r>
            <a:r>
              <a:rPr dirty="0" sz="1100" spc="-15">
                <a:latin typeface="Microsoft Sans Serif"/>
                <a:cs typeface="Microsoft Sans Serif"/>
              </a:rPr>
              <a:t>s</a:t>
            </a:r>
            <a:r>
              <a:rPr dirty="0" sz="1100">
                <a:latin typeface="Microsoft Sans Serif"/>
                <a:cs typeface="Microsoft Sans Serif"/>
              </a:rPr>
              <a:t>,</a:t>
            </a:r>
            <a:r>
              <a:rPr dirty="0" sz="1100" spc="15">
                <a:latin typeface="Microsoft Sans Serif"/>
                <a:cs typeface="Microsoft Sans Serif"/>
              </a:rPr>
              <a:t> </a:t>
            </a:r>
            <a:r>
              <a:rPr dirty="0" sz="1100" spc="-30">
                <a:latin typeface="Microsoft Sans Serif"/>
                <a:cs typeface="Microsoft Sans Serif"/>
              </a:rPr>
              <a:t>T</a:t>
            </a:r>
            <a:r>
              <a:rPr dirty="0" sz="1100" spc="-30">
                <a:latin typeface="Microsoft Sans Serif"/>
                <a:cs typeface="Microsoft Sans Serif"/>
              </a:rPr>
              <a:t>a</a:t>
            </a:r>
            <a:r>
              <a:rPr dirty="0" sz="1100" spc="-35">
                <a:latin typeface="Microsoft Sans Serif"/>
                <a:cs typeface="Microsoft Sans Serif"/>
              </a:rPr>
              <a:t>t</a:t>
            </a:r>
            <a:r>
              <a:rPr dirty="0" sz="1100" spc="-20">
                <a:latin typeface="Microsoft Sans Serif"/>
                <a:cs typeface="Microsoft Sans Serif"/>
              </a:rPr>
              <a:t>t</a:t>
            </a:r>
            <a:r>
              <a:rPr dirty="0" sz="1100" spc="-30">
                <a:latin typeface="Microsoft Sans Serif"/>
                <a:cs typeface="Microsoft Sans Serif"/>
              </a:rPr>
              <a:t>o</a:t>
            </a:r>
            <a:r>
              <a:rPr dirty="0" sz="1100">
                <a:latin typeface="Microsoft Sans Serif"/>
                <a:cs typeface="Microsoft Sans Serif"/>
              </a:rPr>
              <a:t>o</a:t>
            </a:r>
            <a:r>
              <a:rPr dirty="0" sz="1100" spc="-105">
                <a:latin typeface="Microsoft Sans Serif"/>
                <a:cs typeface="Microsoft Sans Serif"/>
              </a:rPr>
              <a:t> </a:t>
            </a:r>
            <a:r>
              <a:rPr dirty="0" sz="1100" spc="-20">
                <a:latin typeface="Microsoft Sans Serif"/>
                <a:cs typeface="Microsoft Sans Serif"/>
              </a:rPr>
              <a:t>A</a:t>
            </a:r>
            <a:r>
              <a:rPr dirty="0" sz="1100">
                <a:latin typeface="Microsoft Sans Serif"/>
                <a:cs typeface="Microsoft Sans Serif"/>
              </a:rPr>
              <a:t>r</a:t>
            </a:r>
            <a:r>
              <a:rPr dirty="0" sz="1100">
                <a:latin typeface="Microsoft Sans Serif"/>
                <a:cs typeface="Microsoft Sans Serif"/>
              </a:rPr>
              <a:t>t</a:t>
            </a:r>
            <a:r>
              <a:rPr dirty="0" sz="1100" spc="-20">
                <a:latin typeface="Microsoft Sans Serif"/>
                <a:cs typeface="Microsoft Sans Serif"/>
              </a:rPr>
              <a:t>i</a:t>
            </a:r>
            <a:r>
              <a:rPr dirty="0" sz="1100" spc="-15">
                <a:latin typeface="Microsoft Sans Serif"/>
                <a:cs typeface="Microsoft Sans Serif"/>
              </a:rPr>
              <a:t>s</a:t>
            </a:r>
            <a:r>
              <a:rPr dirty="0" sz="1100">
                <a:latin typeface="Microsoft Sans Serif"/>
                <a:cs typeface="Microsoft Sans Serif"/>
              </a:rPr>
              <a:t>t</a:t>
            </a:r>
            <a:r>
              <a:rPr dirty="0" sz="1100">
                <a:latin typeface="Microsoft Sans Serif"/>
                <a:cs typeface="Microsoft Sans Serif"/>
              </a:rPr>
              <a:t>s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774057" y="4125163"/>
            <a:ext cx="3983354" cy="386080"/>
          </a:xfrm>
          <a:custGeom>
            <a:avLst/>
            <a:gdLst/>
            <a:ahLst/>
            <a:cxnLst/>
            <a:rect l="l" t="t" r="r" b="b"/>
            <a:pathLst>
              <a:path w="3983354" h="386079">
                <a:moveTo>
                  <a:pt x="3982847" y="0"/>
                </a:moveTo>
                <a:lnTo>
                  <a:pt x="0" y="0"/>
                </a:lnTo>
                <a:lnTo>
                  <a:pt x="0" y="193548"/>
                </a:lnTo>
                <a:lnTo>
                  <a:pt x="0" y="385572"/>
                </a:lnTo>
                <a:lnTo>
                  <a:pt x="3982847" y="385572"/>
                </a:lnTo>
                <a:lnTo>
                  <a:pt x="3982847" y="193548"/>
                </a:lnTo>
                <a:lnTo>
                  <a:pt x="3982847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985384" y="4076496"/>
            <a:ext cx="2669540" cy="412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7790" marR="5080" indent="-85725">
              <a:lnSpc>
                <a:spcPct val="115500"/>
              </a:lnSpc>
              <a:spcBef>
                <a:spcPts val="95"/>
              </a:spcBef>
              <a:buSzPct val="90909"/>
              <a:buChar char="●"/>
              <a:tabLst>
                <a:tab pos="98425" algn="l"/>
              </a:tabLst>
            </a:pPr>
            <a:r>
              <a:rPr dirty="0" sz="1100" spc="-5">
                <a:latin typeface="Microsoft Sans Serif"/>
                <a:cs typeface="Microsoft Sans Serif"/>
              </a:rPr>
              <a:t>Dance</a:t>
            </a:r>
            <a:r>
              <a:rPr dirty="0" sz="1100" spc="2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Studios,</a:t>
            </a:r>
            <a:r>
              <a:rPr dirty="0" sz="1100" spc="2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Fitness</a:t>
            </a:r>
            <a:r>
              <a:rPr dirty="0" sz="1100" spc="1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Centres,</a:t>
            </a:r>
            <a:r>
              <a:rPr dirty="0" sz="1100" spc="-140">
                <a:latin typeface="Microsoft Sans Serif"/>
                <a:cs typeface="Microsoft Sans Serif"/>
              </a:rPr>
              <a:t> </a:t>
            </a:r>
            <a:r>
              <a:rPr dirty="0" sz="1100" spc="-5">
                <a:latin typeface="Microsoft Sans Serif"/>
                <a:cs typeface="Microsoft Sans Serif"/>
              </a:rPr>
              <a:t>Caterers </a:t>
            </a:r>
            <a:r>
              <a:rPr dirty="0" sz="1100" spc="-280">
                <a:latin typeface="Microsoft Sans Serif"/>
                <a:cs typeface="Microsoft Sans Serif"/>
              </a:rPr>
              <a:t> </a:t>
            </a:r>
            <a:r>
              <a:rPr dirty="0" sz="1100">
                <a:latin typeface="Microsoft Sans Serif"/>
                <a:cs typeface="Microsoft Sans Serif"/>
              </a:rPr>
              <a:t>And</a:t>
            </a:r>
            <a:r>
              <a:rPr dirty="0" sz="1100" spc="10">
                <a:latin typeface="Microsoft Sans Serif"/>
                <a:cs typeface="Microsoft Sans Serif"/>
              </a:rPr>
              <a:t> </a:t>
            </a:r>
            <a:r>
              <a:rPr dirty="0" sz="1100">
                <a:latin typeface="Microsoft Sans Serif"/>
                <a:cs typeface="Microsoft Sans Serif"/>
              </a:rPr>
              <a:t>many</a:t>
            </a:r>
            <a:r>
              <a:rPr dirty="0" sz="1100" spc="-20">
                <a:latin typeface="Microsoft Sans Serif"/>
                <a:cs typeface="Microsoft Sans Serif"/>
              </a:rPr>
              <a:t> </a:t>
            </a:r>
            <a:r>
              <a:rPr dirty="0" sz="1100" spc="90">
                <a:latin typeface="Microsoft Sans Serif"/>
                <a:cs typeface="Microsoft Sans Serif"/>
              </a:rPr>
              <a:t>more…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72668" y="3070224"/>
            <a:ext cx="7995284" cy="1710689"/>
          </a:xfrm>
          <a:custGeom>
            <a:avLst/>
            <a:gdLst/>
            <a:ahLst/>
            <a:cxnLst/>
            <a:rect l="l" t="t" r="r" b="b"/>
            <a:pathLst>
              <a:path w="7995284" h="1710689">
                <a:moveTo>
                  <a:pt x="7994891" y="1701431"/>
                </a:moveTo>
                <a:lnTo>
                  <a:pt x="7994891" y="1701431"/>
                </a:lnTo>
                <a:lnTo>
                  <a:pt x="0" y="1701431"/>
                </a:lnTo>
                <a:lnTo>
                  <a:pt x="0" y="1710563"/>
                </a:lnTo>
                <a:lnTo>
                  <a:pt x="7994891" y="1710563"/>
                </a:lnTo>
                <a:lnTo>
                  <a:pt x="7994891" y="1701431"/>
                </a:lnTo>
                <a:close/>
              </a:path>
              <a:path w="7995284" h="1710689">
                <a:moveTo>
                  <a:pt x="7994891" y="0"/>
                </a:moveTo>
                <a:lnTo>
                  <a:pt x="7994891" y="0"/>
                </a:lnTo>
                <a:lnTo>
                  <a:pt x="0" y="0"/>
                </a:lnTo>
                <a:lnTo>
                  <a:pt x="0" y="9144"/>
                </a:lnTo>
                <a:lnTo>
                  <a:pt x="0" y="1701419"/>
                </a:lnTo>
                <a:lnTo>
                  <a:pt x="9144" y="1701419"/>
                </a:lnTo>
                <a:lnTo>
                  <a:pt x="9144" y="9144"/>
                </a:lnTo>
                <a:lnTo>
                  <a:pt x="3992245" y="9144"/>
                </a:lnTo>
                <a:lnTo>
                  <a:pt x="3992245" y="1701419"/>
                </a:lnTo>
                <a:lnTo>
                  <a:pt x="4001389" y="1701419"/>
                </a:lnTo>
                <a:lnTo>
                  <a:pt x="4001389" y="9144"/>
                </a:lnTo>
                <a:lnTo>
                  <a:pt x="7985760" y="9144"/>
                </a:lnTo>
                <a:lnTo>
                  <a:pt x="7985760" y="1701419"/>
                </a:lnTo>
                <a:lnTo>
                  <a:pt x="7994891" y="1701419"/>
                </a:lnTo>
                <a:lnTo>
                  <a:pt x="7994891" y="9144"/>
                </a:lnTo>
                <a:lnTo>
                  <a:pt x="7994891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100"/>
            <a:ext cx="9144000" cy="5067300"/>
            <a:chOff x="0" y="38100"/>
            <a:chExt cx="9144000" cy="5067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0"/>
              <a:ext cx="9144000" cy="5067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6230" y="3475354"/>
              <a:ext cx="5195570" cy="0"/>
            </a:xfrm>
            <a:custGeom>
              <a:avLst/>
              <a:gdLst/>
              <a:ahLst/>
              <a:cxnLst/>
              <a:rect l="l" t="t" r="r" b="b"/>
              <a:pathLst>
                <a:path w="5195570" h="0">
                  <a:moveTo>
                    <a:pt x="0" y="0"/>
                  </a:moveTo>
                  <a:lnTo>
                    <a:pt x="519557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50238" y="2045284"/>
            <a:ext cx="462851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/>
              <a:t>Award</a:t>
            </a:r>
            <a:r>
              <a:rPr dirty="0" sz="7200" spc="-85"/>
              <a:t> </a:t>
            </a:r>
            <a:r>
              <a:rPr dirty="0" sz="7200"/>
              <a:t>Titles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428"/>
              <a:ext cx="4267200" cy="513207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97121" y="3520846"/>
            <a:ext cx="427990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spc="-5">
                <a:solidFill>
                  <a:srgbClr val="FFFFFF"/>
                </a:solidFill>
                <a:latin typeface="Impact"/>
                <a:cs typeface="Impact"/>
              </a:rPr>
              <a:t>&amp;</a:t>
            </a:r>
            <a:endParaRPr sz="5500">
              <a:latin typeface="Impact"/>
              <a:cs typeface="Impac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19500" y="257535"/>
            <a:ext cx="5109845" cy="313626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algn="just" marL="12700" marR="5080" indent="38100">
              <a:lnSpc>
                <a:spcPct val="100400"/>
              </a:lnSpc>
              <a:spcBef>
                <a:spcPts val="740"/>
              </a:spcBef>
            </a:pPr>
            <a:r>
              <a:rPr dirty="0" sz="6600" spc="-5">
                <a:solidFill>
                  <a:srgbClr val="FFFFFF"/>
                </a:solidFill>
                <a:latin typeface="Impact"/>
                <a:cs typeface="Impact"/>
              </a:rPr>
              <a:t>INTERNATIONAL  </a:t>
            </a:r>
            <a:r>
              <a:rPr dirty="0" sz="6600" spc="-5">
                <a:solidFill>
                  <a:srgbClr val="FFFFFF"/>
                </a:solidFill>
                <a:latin typeface="Impact"/>
                <a:cs typeface="Impact"/>
              </a:rPr>
              <a:t>BUSINESS </a:t>
            </a:r>
            <a:r>
              <a:rPr dirty="0" sz="6600" spc="-10">
                <a:solidFill>
                  <a:srgbClr val="FFFFFF"/>
                </a:solidFill>
                <a:latin typeface="Impact"/>
                <a:cs typeface="Impact"/>
              </a:rPr>
              <a:t>ICON </a:t>
            </a:r>
            <a:r>
              <a:rPr dirty="0" sz="6600" spc="-115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6600">
                <a:solidFill>
                  <a:srgbClr val="FFFFFF"/>
                </a:solidFill>
                <a:latin typeface="Impact"/>
                <a:cs typeface="Impact"/>
              </a:rPr>
              <a:t>AWARDS</a:t>
            </a:r>
            <a:r>
              <a:rPr dirty="0" sz="6600" spc="-3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6600" spc="-15">
                <a:solidFill>
                  <a:srgbClr val="FFFFFF"/>
                </a:solidFill>
                <a:latin typeface="Impact"/>
                <a:cs typeface="Impact"/>
              </a:rPr>
              <a:t>202</a:t>
            </a:r>
            <a:r>
              <a:rPr dirty="0" sz="6600" spc="-15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6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076825"/>
            <a:chOff x="-4762" y="33337"/>
            <a:chExt cx="914908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8412" y="244805"/>
            <a:ext cx="2709545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/>
              <a:t>Award</a:t>
            </a:r>
            <a:r>
              <a:rPr dirty="0" sz="4200" spc="-70"/>
              <a:t> </a:t>
            </a:r>
            <a:r>
              <a:rPr dirty="0" sz="4200"/>
              <a:t>Titles</a:t>
            </a:r>
            <a:endParaRPr sz="4200"/>
          </a:p>
        </p:txBody>
      </p:sp>
      <p:sp>
        <p:nvSpPr>
          <p:cNvPr id="11" name="object 11"/>
          <p:cNvSpPr txBox="1"/>
          <p:nvPr/>
        </p:nvSpPr>
        <p:spPr>
          <a:xfrm>
            <a:off x="1319530" y="1854835"/>
            <a:ext cx="140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85" b="1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6814" y="3710127"/>
            <a:ext cx="6661150" cy="1284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9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~Dynamic</a:t>
            </a:r>
            <a:r>
              <a:rPr dirty="0" sz="1800" spc="-2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Entrepreneur</a:t>
            </a:r>
            <a:r>
              <a:rPr dirty="0" sz="180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2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Year(Business</a:t>
            </a:r>
            <a:r>
              <a:rPr dirty="0" sz="180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Transformation):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award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achieved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his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goal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name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himself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despite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tough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market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competition</a:t>
            </a:r>
            <a:r>
              <a:rPr dirty="0" sz="1800" spc="-22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numerous</a:t>
            </a:r>
            <a:r>
              <a:rPr dirty="0" sz="1800" spc="-2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hurdles</a:t>
            </a:r>
            <a:r>
              <a:rPr dirty="0" sz="1800" spc="-22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businessman</a:t>
            </a:r>
            <a:r>
              <a:rPr dirty="0" sz="180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800" spc="-22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22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face.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9530" y="1185036"/>
            <a:ext cx="7501890" cy="2232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730" marR="169545" indent="-367665">
              <a:lnSpc>
                <a:spcPct val="114599"/>
              </a:lnSpc>
              <a:spcBef>
                <a:spcPts val="100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Awards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trophies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monuments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suit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the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winner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holds.</a:t>
            </a:r>
            <a:endParaRPr sz="1800">
              <a:latin typeface="Arial"/>
              <a:cs typeface="Arial"/>
            </a:endParaRPr>
          </a:p>
          <a:p>
            <a:pPr marL="379730" marR="5080" indent="1905">
              <a:lnSpc>
                <a:spcPct val="118800"/>
              </a:lnSpc>
              <a:spcBef>
                <a:spcPts val="180"/>
              </a:spcBef>
            </a:pPr>
            <a:r>
              <a:rPr dirty="0" baseline="-3968" sz="2100" b="1">
                <a:solidFill>
                  <a:srgbClr val="FFFFFF"/>
                </a:solidFill>
                <a:latin typeface="Arial"/>
                <a:cs typeface="Arial"/>
              </a:rPr>
              <a:t>Nbosecsm</a:t>
            </a:r>
            <a:r>
              <a:rPr dirty="0" baseline="-3968" sz="2100" spc="-7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3968" sz="2100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r>
              <a:rPr dirty="0" baseline="-3968" sz="2100" spc="-7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3968" sz="2100" b="1">
                <a:solidFill>
                  <a:srgbClr val="FFFFFF"/>
                </a:solidFill>
                <a:latin typeface="Arial"/>
                <a:cs typeface="Arial"/>
              </a:rPr>
              <a:t>Foundation</a:t>
            </a:r>
            <a:r>
              <a:rPr dirty="0" baseline="-3968" sz="2100" spc="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honouring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achievers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through </a:t>
            </a:r>
            <a:r>
              <a:rPr dirty="0" sz="1500" spc="-4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this event; award titles are defined by looking at the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characteristicsofthebusinessman, </a:t>
            </a:r>
            <a:r>
              <a:rPr dirty="0" sz="1800" spc="45" b="1">
                <a:solidFill>
                  <a:srgbClr val="FFFFFF"/>
                </a:solidFill>
                <a:latin typeface="Arial"/>
                <a:cs typeface="Arial"/>
              </a:rPr>
              <a:t>his/ 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herachievementsagainst 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odds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thecrowd.</a:t>
            </a:r>
            <a:endParaRPr sz="1800">
              <a:latin typeface="Arial"/>
              <a:cs typeface="Arial"/>
            </a:endParaRPr>
          </a:p>
          <a:p>
            <a:pPr marL="379730" indent="-367665">
              <a:lnSpc>
                <a:spcPct val="100000"/>
              </a:lnSpc>
              <a:spcBef>
                <a:spcPts val="325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8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awards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various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titles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dirty="0" sz="18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as: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076825"/>
            <a:chOff x="-4762" y="33337"/>
            <a:chExt cx="914908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8412" y="244805"/>
            <a:ext cx="2709545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/>
              <a:t>Award</a:t>
            </a:r>
            <a:r>
              <a:rPr dirty="0" sz="4200" spc="-70"/>
              <a:t> </a:t>
            </a:r>
            <a:r>
              <a:rPr dirty="0" sz="4200"/>
              <a:t>Titles</a:t>
            </a:r>
            <a:endParaRPr sz="4200"/>
          </a:p>
        </p:txBody>
      </p:sp>
      <p:sp>
        <p:nvSpPr>
          <p:cNvPr id="11" name="object 11"/>
          <p:cNvSpPr txBox="1"/>
          <p:nvPr/>
        </p:nvSpPr>
        <p:spPr>
          <a:xfrm>
            <a:off x="1686814" y="1185036"/>
            <a:ext cx="6886575" cy="38100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2225">
              <a:lnSpc>
                <a:spcPct val="114900"/>
              </a:lnSpc>
              <a:spcBef>
                <a:spcPts val="9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~Professional</a:t>
            </a: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Entrepreneur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Year: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award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given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businessman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knows</a:t>
            </a:r>
            <a:r>
              <a:rPr dirty="0" sz="18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encash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market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situations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favorable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his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existing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switches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other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temporarily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seeing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market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conditions.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~Social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Entrepreneur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Year: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award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businessmen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with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kind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heart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keeps donating</a:t>
            </a:r>
            <a:r>
              <a:rPr dirty="0" sz="18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his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income</a:t>
            </a:r>
            <a:r>
              <a:rPr dirty="0" sz="18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welfare</a:t>
            </a:r>
            <a:r>
              <a:rPr dirty="0" sz="18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society,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employees</a:t>
            </a:r>
            <a:r>
              <a:rPr dirty="0" sz="18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needy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ones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well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known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businessgroups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~Brand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076825"/>
            <a:chOff x="-4762" y="33337"/>
            <a:chExt cx="914908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8412" y="499313"/>
            <a:ext cx="2709545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/>
              <a:t>Award</a:t>
            </a:r>
            <a:r>
              <a:rPr dirty="0" sz="4200" spc="-70"/>
              <a:t> </a:t>
            </a:r>
            <a:r>
              <a:rPr dirty="0" sz="4200"/>
              <a:t>Titles</a:t>
            </a:r>
            <a:endParaRPr sz="4200"/>
          </a:p>
        </p:txBody>
      </p:sp>
      <p:sp>
        <p:nvSpPr>
          <p:cNvPr id="11" name="object 11"/>
          <p:cNvSpPr txBox="1"/>
          <p:nvPr/>
        </p:nvSpPr>
        <p:spPr>
          <a:xfrm>
            <a:off x="1686814" y="1476883"/>
            <a:ext cx="4745355" cy="1563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~International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Woman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~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International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Businessman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~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International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Young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Entrepreneur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59382" y="3384092"/>
            <a:ext cx="1480185" cy="894080"/>
          </a:xfrm>
          <a:prstGeom prst="rect">
            <a:avLst/>
          </a:prstGeom>
        </p:spPr>
        <p:txBody>
          <a:bodyPr wrap="square" lIns="0" tIns="172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~</a:t>
            </a:r>
            <a:r>
              <a:rPr dirty="0" sz="18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International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~</a:t>
            </a:r>
            <a:r>
              <a:rPr dirty="0" sz="18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International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7207" y="3384092"/>
            <a:ext cx="2921000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83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Lifetime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Achievement</a:t>
            </a:r>
            <a:r>
              <a:rPr dirty="0" sz="18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Award </a:t>
            </a:r>
            <a:r>
              <a:rPr dirty="0" sz="1800" spc="-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Education Excellence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Award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8" y="11428"/>
            <a:ext cx="9128761" cy="5067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INTERNATIONAL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pc="-5"/>
              <a:t>Business</a:t>
            </a:r>
            <a:r>
              <a:rPr dirty="0" spc="-30"/>
              <a:t> </a:t>
            </a:r>
            <a:r>
              <a:rPr dirty="0" spc="-5"/>
              <a:t>Icon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9500" y="2367533"/>
            <a:ext cx="6269990" cy="17856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96900">
              <a:lnSpc>
                <a:spcPct val="100000"/>
              </a:lnSpc>
              <a:spcBef>
                <a:spcPts val="105"/>
              </a:spcBef>
            </a:pPr>
            <a:r>
              <a:rPr dirty="0" sz="6450" spc="390">
                <a:solidFill>
                  <a:srgbClr val="FFFFFF"/>
                </a:solidFill>
                <a:latin typeface="Georgia"/>
                <a:cs typeface="Georgia"/>
              </a:rPr>
              <a:t>Awards</a:t>
            </a:r>
            <a:r>
              <a:rPr dirty="0" sz="6450" spc="170">
                <a:solidFill>
                  <a:srgbClr val="FFFFFF"/>
                </a:solidFill>
                <a:latin typeface="Georgia"/>
                <a:cs typeface="Georgia"/>
              </a:rPr>
              <a:t> 2024</a:t>
            </a:r>
            <a:endParaRPr sz="64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AGRA,</a:t>
            </a: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UP.Date</a:t>
            </a: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COMMING</a:t>
            </a: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FFFFFF"/>
                </a:solidFill>
                <a:latin typeface="Arial"/>
                <a:cs typeface="Arial"/>
              </a:rPr>
              <a:t>SOON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778"/>
            <a:ext cx="9112886" cy="5067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00" y="443229"/>
            <a:ext cx="15468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400" spc="-5">
                <a:uFill>
                  <a:solidFill>
                    <a:srgbClr val="FFFFFF"/>
                  </a:solidFill>
                </a:uFill>
              </a:rPr>
              <a:t>We</a:t>
            </a:r>
            <a:r>
              <a:rPr dirty="0" u="heavy" sz="2400" spc="-4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heavy" sz="2400" spc="-5">
                <a:uFill>
                  <a:solidFill>
                    <a:srgbClr val="FFFFFF"/>
                  </a:solidFill>
                </a:uFill>
              </a:rPr>
              <a:t>provide</a:t>
            </a:r>
            <a:r>
              <a:rPr dirty="0" u="heavy" sz="2400" spc="-3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heavy" sz="2200" spc="-5">
                <a:uFill>
                  <a:solidFill>
                    <a:srgbClr val="FFFFFF"/>
                  </a:solidFill>
                </a:uFill>
              </a:rPr>
              <a:t>: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7130033" y="1034541"/>
            <a:ext cx="1737360" cy="760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JEWELLERY</a:t>
            </a:r>
            <a:r>
              <a:rPr dirty="0" sz="1800" spc="-6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VOCHER</a:t>
            </a:r>
            <a:endParaRPr sz="1800">
              <a:latin typeface="Impact"/>
              <a:cs typeface="Impact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WEB</a:t>
            </a:r>
            <a:r>
              <a:rPr dirty="0" sz="1800" spc="-4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>
                <a:solidFill>
                  <a:srgbClr val="FFFFFF"/>
                </a:solidFill>
                <a:latin typeface="Impact"/>
                <a:cs typeface="Impact"/>
              </a:rPr>
              <a:t>SERIES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00" y="984249"/>
            <a:ext cx="1355725" cy="12617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u="heavy" sz="2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  <a:cs typeface="Impact"/>
              </a:rPr>
              <a:t>-</a:t>
            </a:r>
            <a:r>
              <a:rPr dirty="0" sz="1800" spc="-10">
                <a:solidFill>
                  <a:srgbClr val="FFFFFF"/>
                </a:solidFill>
                <a:latin typeface="Impact"/>
                <a:cs typeface="Impact"/>
              </a:rPr>
              <a:t>Winner</a:t>
            </a:r>
            <a:r>
              <a:rPr dirty="0" sz="1800" spc="-3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price</a:t>
            </a:r>
            <a:endParaRPr sz="1800">
              <a:latin typeface="Impact"/>
              <a:cs typeface="Impact"/>
            </a:endParaRPr>
          </a:p>
          <a:p>
            <a:pPr marL="25400">
              <a:lnSpc>
                <a:spcPct val="100000"/>
              </a:lnSpc>
              <a:spcBef>
                <a:spcPts val="1385"/>
              </a:spcBef>
            </a:pP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-1</a:t>
            </a:r>
            <a:r>
              <a:rPr dirty="0" baseline="40935" sz="1425" spc="-7">
                <a:solidFill>
                  <a:srgbClr val="FFFFFF"/>
                </a:solidFill>
                <a:latin typeface="Impact"/>
                <a:cs typeface="Impact"/>
              </a:rPr>
              <a:t>st</a:t>
            </a:r>
            <a:r>
              <a:rPr dirty="0" baseline="40935" sz="1425" spc="179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Runner</a:t>
            </a:r>
            <a:r>
              <a:rPr dirty="0" sz="1800" spc="-2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up</a:t>
            </a:r>
            <a:endParaRPr sz="1800">
              <a:latin typeface="Impact"/>
              <a:cs typeface="Impact"/>
            </a:endParaRPr>
          </a:p>
          <a:p>
            <a:pPr marL="25400">
              <a:lnSpc>
                <a:spcPct val="100000"/>
              </a:lnSpc>
              <a:spcBef>
                <a:spcPts val="1395"/>
              </a:spcBef>
            </a:pP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-2</a:t>
            </a:r>
            <a:r>
              <a:rPr dirty="0" baseline="40935" sz="1425" spc="-7">
                <a:solidFill>
                  <a:srgbClr val="FFFFFF"/>
                </a:solidFill>
                <a:latin typeface="Impact"/>
                <a:cs typeface="Impact"/>
              </a:rPr>
              <a:t>nd</a:t>
            </a:r>
            <a:r>
              <a:rPr dirty="0" baseline="40935" sz="1425" spc="16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Runner</a:t>
            </a:r>
            <a:r>
              <a:rPr dirty="0" sz="1800" spc="-3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up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00" y="2394330"/>
            <a:ext cx="2127885" cy="2552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1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sz="1800" spc="110">
                <a:solidFill>
                  <a:srgbClr val="FFFFFF"/>
                </a:solidFill>
                <a:latin typeface="Impact"/>
                <a:cs typeface="Impact"/>
              </a:rPr>
              <a:t>Big</a:t>
            </a:r>
            <a:r>
              <a:rPr dirty="0" sz="1800" spc="-1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>
                <a:solidFill>
                  <a:srgbClr val="FFFFFF"/>
                </a:solidFill>
                <a:latin typeface="Impact"/>
                <a:cs typeface="Impact"/>
              </a:rPr>
              <a:t>Crown</a:t>
            </a:r>
            <a:r>
              <a:rPr dirty="0" sz="1800" spc="-2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>
                <a:solidFill>
                  <a:srgbClr val="FFFF00"/>
                </a:solidFill>
                <a:latin typeface="Impact"/>
                <a:cs typeface="Impact"/>
              </a:rPr>
              <a:t>&amp;</a:t>
            </a:r>
            <a:r>
              <a:rPr dirty="0" sz="1800" spc="-30">
                <a:solidFill>
                  <a:srgbClr val="FFFF00"/>
                </a:solidFill>
                <a:latin typeface="Impact"/>
                <a:cs typeface="Impact"/>
              </a:rPr>
              <a:t> </a:t>
            </a:r>
            <a:r>
              <a:rPr dirty="0" sz="1800">
                <a:solidFill>
                  <a:srgbClr val="FFFF00"/>
                </a:solidFill>
                <a:latin typeface="Impact"/>
                <a:cs typeface="Impact"/>
              </a:rPr>
              <a:t>Award</a:t>
            </a:r>
            <a:endParaRPr sz="1800">
              <a:latin typeface="Impact"/>
              <a:cs typeface="Impact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1800" spc="11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sz="1800" spc="110">
                <a:solidFill>
                  <a:srgbClr val="FFFFFF"/>
                </a:solidFill>
                <a:latin typeface="Impact"/>
                <a:cs typeface="Impact"/>
              </a:rPr>
              <a:t>lot</a:t>
            </a:r>
            <a:r>
              <a:rPr dirty="0" sz="1800" spc="28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of</a:t>
            </a:r>
            <a:r>
              <a:rPr dirty="0" sz="1800" spc="-2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Impact"/>
                <a:cs typeface="Impact"/>
              </a:rPr>
              <a:t>Gifts</a:t>
            </a:r>
            <a:endParaRPr sz="1800">
              <a:latin typeface="Impact"/>
              <a:cs typeface="Impact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1800" spc="75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sz="1800" spc="75">
                <a:solidFill>
                  <a:srgbClr val="FFFFFF"/>
                </a:solidFill>
                <a:latin typeface="Impact"/>
                <a:cs typeface="Impact"/>
              </a:rPr>
              <a:t>Music</a:t>
            </a:r>
            <a:r>
              <a:rPr dirty="0" sz="1800" spc="-3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video</a:t>
            </a:r>
            <a:r>
              <a:rPr dirty="0" sz="1800" spc="-3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>
                <a:solidFill>
                  <a:srgbClr val="FFFF00"/>
                </a:solidFill>
                <a:latin typeface="Impact"/>
                <a:cs typeface="Impact"/>
              </a:rPr>
              <a:t>Contract</a:t>
            </a:r>
            <a:endParaRPr sz="1800">
              <a:latin typeface="Impact"/>
              <a:cs typeface="Impact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1800" spc="75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sz="1800" spc="75">
                <a:solidFill>
                  <a:srgbClr val="FFFFFF"/>
                </a:solidFill>
                <a:latin typeface="Impact"/>
                <a:cs typeface="Impact"/>
              </a:rPr>
              <a:t>Brand</a:t>
            </a:r>
            <a:r>
              <a:rPr dirty="0" sz="1800" spc="-2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Impact"/>
                <a:cs typeface="Impact"/>
              </a:rPr>
              <a:t>Endorsement</a:t>
            </a:r>
            <a:endParaRPr sz="1800">
              <a:latin typeface="Impact"/>
              <a:cs typeface="Impact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sz="1800" spc="40">
                <a:solidFill>
                  <a:srgbClr val="FFFFFF"/>
                </a:solidFill>
                <a:latin typeface="Impact"/>
                <a:cs typeface="Impact"/>
              </a:rPr>
              <a:t>Webseries</a:t>
            </a:r>
            <a:endParaRPr sz="1800">
              <a:latin typeface="Impact"/>
              <a:cs typeface="Impact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1800" spc="75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sz="1800" spc="75">
                <a:solidFill>
                  <a:srgbClr val="FFFFFF"/>
                </a:solidFill>
                <a:latin typeface="Impact"/>
                <a:cs typeface="Impact"/>
              </a:rPr>
              <a:t>Photo</a:t>
            </a:r>
            <a:r>
              <a:rPr dirty="0" sz="1800" spc="-3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Impact"/>
                <a:cs typeface="Impact"/>
              </a:rPr>
              <a:t>Shoot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72966" y="1034541"/>
            <a:ext cx="2925445" cy="391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BRAND</a:t>
            </a:r>
            <a:r>
              <a:rPr dirty="0" sz="1800" spc="-2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AMBASSADOR</a:t>
            </a:r>
            <a:r>
              <a:rPr dirty="0" sz="1800" spc="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Impact"/>
                <a:cs typeface="Impact"/>
              </a:rPr>
              <a:t>CONTRACT</a:t>
            </a:r>
            <a:endParaRPr sz="1800">
              <a:latin typeface="Impact"/>
              <a:cs typeface="Impact"/>
            </a:endParaRPr>
          </a:p>
          <a:p>
            <a:pPr marL="60960" marR="1743710" indent="-30480">
              <a:lnSpc>
                <a:spcPct val="164400"/>
              </a:lnSpc>
              <a:spcBef>
                <a:spcPts val="75"/>
              </a:spcBef>
            </a:pPr>
            <a:r>
              <a:rPr dirty="0" sz="1800" spc="5">
                <a:solidFill>
                  <a:srgbClr val="FFFFFF"/>
                </a:solidFill>
                <a:latin typeface="Impact"/>
                <a:cs typeface="Impact"/>
              </a:rPr>
              <a:t>H</a:t>
            </a:r>
            <a:r>
              <a:rPr dirty="0" sz="1800">
                <a:solidFill>
                  <a:srgbClr val="FFFFFF"/>
                </a:solidFill>
                <a:latin typeface="Impact"/>
                <a:cs typeface="Impact"/>
              </a:rPr>
              <a:t>AIRSTYL</a:t>
            </a:r>
            <a:r>
              <a:rPr dirty="0" sz="1800" spc="5">
                <a:solidFill>
                  <a:srgbClr val="FFFFFF"/>
                </a:solidFill>
                <a:latin typeface="Impact"/>
                <a:cs typeface="Impact"/>
              </a:rPr>
              <a:t>I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ST 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GROOMING</a:t>
            </a:r>
            <a:endParaRPr sz="1800">
              <a:latin typeface="Impact"/>
              <a:cs typeface="Impact"/>
            </a:endParaRPr>
          </a:p>
          <a:p>
            <a:pPr marL="55244" marR="956310" indent="-9525">
              <a:lnSpc>
                <a:spcPts val="3540"/>
              </a:lnSpc>
              <a:spcBef>
                <a:spcPts val="335"/>
              </a:spcBef>
            </a:pP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ONE</a:t>
            </a:r>
            <a:r>
              <a:rPr dirty="0" sz="1800" spc="-5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>
                <a:solidFill>
                  <a:srgbClr val="FFFFFF"/>
                </a:solidFill>
                <a:latin typeface="Impact"/>
                <a:cs typeface="Impact"/>
              </a:rPr>
              <a:t>DESIGNER</a:t>
            </a:r>
            <a:r>
              <a:rPr dirty="0" sz="1800" spc="-5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OUTFIT </a:t>
            </a:r>
            <a:r>
              <a:rPr dirty="0" sz="1800" spc="-30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EVENING</a:t>
            </a:r>
            <a:r>
              <a:rPr dirty="0" sz="1800" spc="-1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GOWN</a:t>
            </a:r>
            <a:endParaRPr sz="1800">
              <a:latin typeface="Impact"/>
              <a:cs typeface="Impact"/>
            </a:endParaRPr>
          </a:p>
          <a:p>
            <a:pPr marL="60960">
              <a:lnSpc>
                <a:spcPct val="100000"/>
              </a:lnSpc>
              <a:spcBef>
                <a:spcPts val="1045"/>
              </a:spcBef>
            </a:pPr>
            <a:r>
              <a:rPr dirty="0" sz="1800">
                <a:solidFill>
                  <a:srgbClr val="FFFFFF"/>
                </a:solidFill>
                <a:latin typeface="Impact"/>
                <a:cs typeface="Impact"/>
              </a:rPr>
              <a:t>CROWN</a:t>
            </a:r>
            <a:r>
              <a:rPr dirty="0" sz="1800" spc="-3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>
                <a:solidFill>
                  <a:srgbClr val="FFFFFF"/>
                </a:solidFill>
                <a:latin typeface="Impact"/>
                <a:cs typeface="Impact"/>
              </a:rPr>
              <a:t>,</a:t>
            </a:r>
            <a:r>
              <a:rPr dirty="0" sz="1800" spc="-3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SASH</a:t>
            </a:r>
            <a:endParaRPr sz="1800">
              <a:latin typeface="Impact"/>
              <a:cs typeface="Impact"/>
            </a:endParaRPr>
          </a:p>
          <a:p>
            <a:pPr marL="83820" marR="822325" indent="-21590">
              <a:lnSpc>
                <a:spcPct val="1639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Impact"/>
                <a:cs typeface="Impact"/>
              </a:rPr>
              <a:t>TROPHY</a:t>
            </a:r>
            <a:r>
              <a:rPr dirty="0" sz="1800" spc="-4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>
                <a:solidFill>
                  <a:srgbClr val="FFFFFF"/>
                </a:solidFill>
                <a:latin typeface="Impact"/>
                <a:cs typeface="Impact"/>
              </a:rPr>
              <a:t>&amp;</a:t>
            </a:r>
            <a:r>
              <a:rPr dirty="0" sz="1800" spc="-2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CERTIFICATE </a:t>
            </a:r>
            <a:r>
              <a:rPr dirty="0" sz="1800" spc="-30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GIFT</a:t>
            </a:r>
            <a:r>
              <a:rPr dirty="0" sz="1800" spc="-1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HAMPER</a:t>
            </a:r>
            <a:endParaRPr sz="1800">
              <a:latin typeface="Impact"/>
              <a:cs typeface="Impact"/>
            </a:endParaRPr>
          </a:p>
          <a:p>
            <a:pPr marL="67310">
              <a:lnSpc>
                <a:spcPct val="100000"/>
              </a:lnSpc>
              <a:spcBef>
                <a:spcPts val="1395"/>
              </a:spcBef>
            </a:pP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HOTAL</a:t>
            </a:r>
            <a:r>
              <a:rPr dirty="0" sz="1800" spc="-1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STAY</a:t>
            </a:r>
            <a:r>
              <a:rPr dirty="0" sz="1800" spc="-2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>
                <a:solidFill>
                  <a:srgbClr val="FFFFFF"/>
                </a:solidFill>
                <a:latin typeface="Impact"/>
                <a:cs typeface="Impact"/>
              </a:rPr>
              <a:t>FREE</a:t>
            </a:r>
            <a:r>
              <a:rPr dirty="0" sz="1800" spc="-3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Impact"/>
                <a:cs typeface="Impact"/>
              </a:rPr>
              <a:t>VOCHER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36264" y="971677"/>
            <a:ext cx="3723640" cy="4069079"/>
          </a:xfrm>
          <a:custGeom>
            <a:avLst/>
            <a:gdLst/>
            <a:ahLst/>
            <a:cxnLst/>
            <a:rect l="l" t="t" r="r" b="b"/>
            <a:pathLst>
              <a:path w="3723640" h="4069079">
                <a:moveTo>
                  <a:pt x="0" y="1905"/>
                </a:moveTo>
                <a:lnTo>
                  <a:pt x="16510" y="4069046"/>
                </a:lnTo>
              </a:path>
              <a:path w="3723640" h="4069079">
                <a:moveTo>
                  <a:pt x="3707130" y="0"/>
                </a:moveTo>
                <a:lnTo>
                  <a:pt x="3723640" y="4067143"/>
                </a:lnTo>
              </a:path>
            </a:pathLst>
          </a:custGeom>
          <a:ln w="571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16100" y="1003300"/>
            <a:ext cx="835025" cy="121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00"/>
                </a:solidFill>
                <a:latin typeface="Impact"/>
                <a:cs typeface="Impact"/>
              </a:rPr>
              <a:t>31000\-</a:t>
            </a:r>
            <a:endParaRPr sz="1800">
              <a:latin typeface="Impact"/>
              <a:cs typeface="Impact"/>
            </a:endParaRPr>
          </a:p>
          <a:p>
            <a:pPr marL="76200">
              <a:lnSpc>
                <a:spcPct val="100000"/>
              </a:lnSpc>
              <a:spcBef>
                <a:spcPts val="1540"/>
              </a:spcBef>
            </a:pPr>
            <a:r>
              <a:rPr dirty="0" sz="1800">
                <a:solidFill>
                  <a:srgbClr val="FFFF00"/>
                </a:solidFill>
                <a:latin typeface="Impact"/>
                <a:cs typeface="Impact"/>
              </a:rPr>
              <a:t>21000\-</a:t>
            </a:r>
            <a:endParaRPr sz="1800">
              <a:latin typeface="Impact"/>
              <a:cs typeface="Impact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1800">
                <a:solidFill>
                  <a:srgbClr val="FFFF00"/>
                </a:solidFill>
                <a:latin typeface="Impact"/>
                <a:cs typeface="Impact"/>
              </a:rPr>
              <a:t>11000\-</a:t>
            </a:r>
            <a:endParaRPr sz="18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100"/>
            <a:ext cx="9144000" cy="5067300"/>
            <a:chOff x="0" y="38100"/>
            <a:chExt cx="9144000" cy="5067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100"/>
              <a:ext cx="9144000" cy="5067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6230" y="3475354"/>
              <a:ext cx="5195570" cy="0"/>
            </a:xfrm>
            <a:custGeom>
              <a:avLst/>
              <a:gdLst/>
              <a:ahLst/>
              <a:cxnLst/>
              <a:rect l="l" t="t" r="r" b="b"/>
              <a:pathLst>
                <a:path w="5195570" h="0">
                  <a:moveTo>
                    <a:pt x="0" y="0"/>
                  </a:moveTo>
                  <a:lnTo>
                    <a:pt x="519557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4225" y="1972132"/>
            <a:ext cx="600392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5"/>
              <a:t>Event</a:t>
            </a:r>
            <a:r>
              <a:rPr dirty="0" sz="7200" spc="-60"/>
              <a:t> </a:t>
            </a:r>
            <a:r>
              <a:rPr dirty="0" sz="7200" spc="-5"/>
              <a:t>Attendees</a:t>
            </a:r>
            <a:endParaRPr sz="7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288" y="0"/>
            <a:ext cx="9109710" cy="5105400"/>
            <a:chOff x="34288" y="0"/>
            <a:chExt cx="9109710" cy="5105400"/>
          </a:xfrm>
        </p:grpSpPr>
        <p:sp>
          <p:nvSpPr>
            <p:cNvPr id="4" name="object 4"/>
            <p:cNvSpPr/>
            <p:nvPr/>
          </p:nvSpPr>
          <p:spPr>
            <a:xfrm>
              <a:off x="8162925" y="0"/>
              <a:ext cx="981075" cy="1015365"/>
            </a:xfrm>
            <a:custGeom>
              <a:avLst/>
              <a:gdLst/>
              <a:ahLst/>
              <a:cxnLst/>
              <a:rect l="l" t="t" r="r" b="b"/>
              <a:pathLst>
                <a:path w="981075" h="1015365">
                  <a:moveTo>
                    <a:pt x="0" y="1015364"/>
                  </a:moveTo>
                  <a:lnTo>
                    <a:pt x="981075" y="1015364"/>
                  </a:lnTo>
                  <a:lnTo>
                    <a:pt x="981075" y="0"/>
                  </a:lnTo>
                  <a:lnTo>
                    <a:pt x="0" y="0"/>
                  </a:lnTo>
                  <a:lnTo>
                    <a:pt x="0" y="1015364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47559" y="0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365" y="0"/>
                  </a:moveTo>
                  <a:lnTo>
                    <a:pt x="0" y="1015364"/>
                  </a:lnTo>
                  <a:lnTo>
                    <a:pt x="1015365" y="1015364"/>
                  </a:lnTo>
                  <a:lnTo>
                    <a:pt x="1015365" y="0"/>
                  </a:lnTo>
                  <a:close/>
                </a:path>
              </a:pathLst>
            </a:custGeom>
            <a:solidFill>
              <a:srgbClr val="384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47559" y="0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365" y="0"/>
                  </a:moveTo>
                  <a:lnTo>
                    <a:pt x="0" y="0"/>
                  </a:lnTo>
                  <a:lnTo>
                    <a:pt x="0" y="1015364"/>
                  </a:lnTo>
                  <a:lnTo>
                    <a:pt x="1015365" y="0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32194" y="0"/>
              <a:ext cx="1014730" cy="1015365"/>
            </a:xfrm>
            <a:custGeom>
              <a:avLst/>
              <a:gdLst/>
              <a:ahLst/>
              <a:cxnLst/>
              <a:rect l="l" t="t" r="r" b="b"/>
              <a:pathLst>
                <a:path w="1014729" h="1015365">
                  <a:moveTo>
                    <a:pt x="1014729" y="0"/>
                  </a:moveTo>
                  <a:lnTo>
                    <a:pt x="0" y="0"/>
                  </a:lnTo>
                  <a:lnTo>
                    <a:pt x="1014729" y="1015364"/>
                  </a:lnTo>
                  <a:lnTo>
                    <a:pt x="1014729" y="0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162925" y="1015364"/>
              <a:ext cx="981075" cy="981075"/>
            </a:xfrm>
            <a:custGeom>
              <a:avLst/>
              <a:gdLst/>
              <a:ahLst/>
              <a:cxnLst/>
              <a:rect l="l" t="t" r="r" b="b"/>
              <a:pathLst>
                <a:path w="981075" h="981075">
                  <a:moveTo>
                    <a:pt x="981075" y="0"/>
                  </a:moveTo>
                  <a:lnTo>
                    <a:pt x="0" y="0"/>
                  </a:lnTo>
                  <a:lnTo>
                    <a:pt x="981075" y="981074"/>
                  </a:lnTo>
                  <a:lnTo>
                    <a:pt x="981075" y="0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88" y="38100"/>
              <a:ext cx="9109711" cy="50673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29409" y="3475354"/>
              <a:ext cx="5195570" cy="0"/>
            </a:xfrm>
            <a:custGeom>
              <a:avLst/>
              <a:gdLst/>
              <a:ahLst/>
              <a:cxnLst/>
              <a:rect l="l" t="t" r="r" b="b"/>
              <a:pathLst>
                <a:path w="5195570" h="0">
                  <a:moveTo>
                    <a:pt x="0" y="0"/>
                  </a:moveTo>
                  <a:lnTo>
                    <a:pt x="519557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46122" y="1194638"/>
            <a:ext cx="4745990" cy="1870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7200"/>
              <a:t>Chief</a:t>
            </a:r>
            <a:r>
              <a:rPr dirty="0" sz="7200" spc="-75"/>
              <a:t> </a:t>
            </a:r>
            <a:r>
              <a:rPr dirty="0" sz="7200" spc="-5"/>
              <a:t>Guests</a:t>
            </a:r>
            <a:endParaRPr sz="7200"/>
          </a:p>
          <a:p>
            <a:pPr algn="ctr" marR="7620">
              <a:lnSpc>
                <a:spcPct val="100000"/>
              </a:lnSpc>
              <a:spcBef>
                <a:spcPts val="125"/>
              </a:spcBef>
            </a:pPr>
            <a:r>
              <a:rPr dirty="0" sz="4800"/>
              <a:t>Actress</a:t>
            </a:r>
            <a:r>
              <a:rPr dirty="0" sz="4800" spc="-35"/>
              <a:t> </a:t>
            </a:r>
            <a:r>
              <a:rPr dirty="0" sz="4800"/>
              <a:t>/</a:t>
            </a:r>
            <a:r>
              <a:rPr dirty="0" sz="4800" spc="-20"/>
              <a:t> </a:t>
            </a:r>
            <a:r>
              <a:rPr dirty="0" sz="4800"/>
              <a:t>Modal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8" y="19051"/>
            <a:ext cx="9053830" cy="51244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00" y="255457"/>
            <a:ext cx="4776470" cy="25774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dirty="0" sz="7200" spc="-5"/>
              <a:t>Sponsors</a:t>
            </a:r>
            <a:r>
              <a:rPr dirty="0" sz="7200" spc="-25"/>
              <a:t>h</a:t>
            </a:r>
            <a:r>
              <a:rPr dirty="0" sz="7200"/>
              <a:t>ip  </a:t>
            </a:r>
            <a:r>
              <a:rPr dirty="0" sz="7200"/>
              <a:t>Packages</a:t>
            </a:r>
            <a:endParaRPr sz="7200"/>
          </a:p>
        </p:txBody>
      </p:sp>
      <p:sp>
        <p:nvSpPr>
          <p:cNvPr id="4" name="object 4"/>
          <p:cNvSpPr/>
          <p:nvPr/>
        </p:nvSpPr>
        <p:spPr>
          <a:xfrm>
            <a:off x="76200" y="2683129"/>
            <a:ext cx="6711950" cy="68580"/>
          </a:xfrm>
          <a:custGeom>
            <a:avLst/>
            <a:gdLst/>
            <a:ahLst/>
            <a:cxnLst/>
            <a:rect l="l" t="t" r="r" b="b"/>
            <a:pathLst>
              <a:path w="6711950" h="68580">
                <a:moveTo>
                  <a:pt x="6711442" y="0"/>
                </a:moveTo>
                <a:lnTo>
                  <a:pt x="0" y="0"/>
                </a:lnTo>
                <a:lnTo>
                  <a:pt x="0" y="68580"/>
                </a:lnTo>
                <a:lnTo>
                  <a:pt x="6711442" y="68580"/>
                </a:lnTo>
                <a:lnTo>
                  <a:pt x="67114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076825"/>
            <a:chOff x="-4762" y="33337"/>
            <a:chExt cx="914908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8412" y="241757"/>
            <a:ext cx="5073650" cy="6737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50" spc="-5"/>
              <a:t>Sponsorship</a:t>
            </a:r>
            <a:r>
              <a:rPr dirty="0" sz="4250" spc="-85"/>
              <a:t> </a:t>
            </a:r>
            <a:r>
              <a:rPr dirty="0" sz="4250" spc="-5"/>
              <a:t>Packages</a:t>
            </a:r>
            <a:endParaRPr sz="4250"/>
          </a:p>
        </p:txBody>
      </p:sp>
      <p:sp>
        <p:nvSpPr>
          <p:cNvPr id="11" name="object 11"/>
          <p:cNvSpPr txBox="1"/>
          <p:nvPr/>
        </p:nvSpPr>
        <p:spPr>
          <a:xfrm>
            <a:off x="1220520" y="1173759"/>
            <a:ext cx="7195184" cy="3110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" marR="5080">
              <a:lnSpc>
                <a:spcPct val="115100"/>
              </a:lnSpc>
              <a:spcBef>
                <a:spcPts val="100"/>
              </a:spcBef>
            </a:pPr>
            <a:r>
              <a:rPr dirty="0" sz="2200" spc="-320">
                <a:solidFill>
                  <a:srgbClr val="FFFFFF"/>
                </a:solidFill>
                <a:latin typeface="Arial Black"/>
                <a:cs typeface="Arial Black"/>
              </a:rPr>
              <a:t>We</a:t>
            </a:r>
            <a:r>
              <a:rPr dirty="0" sz="22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225">
                <a:solidFill>
                  <a:srgbClr val="FFFFFF"/>
                </a:solidFill>
                <a:latin typeface="Arial Black"/>
                <a:cs typeface="Arial Black"/>
              </a:rPr>
              <a:t>have</a:t>
            </a:r>
            <a:r>
              <a:rPr dirty="0" sz="22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85">
                <a:solidFill>
                  <a:srgbClr val="FFFFFF"/>
                </a:solidFill>
                <a:latin typeface="Arial Black"/>
                <a:cs typeface="Arial Black"/>
              </a:rPr>
              <a:t>four</a:t>
            </a:r>
            <a:r>
              <a:rPr dirty="0" sz="22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80">
                <a:solidFill>
                  <a:srgbClr val="FFFFFF"/>
                </a:solidFill>
                <a:latin typeface="Arial Black"/>
                <a:cs typeface="Arial Black"/>
              </a:rPr>
              <a:t>different</a:t>
            </a:r>
            <a:r>
              <a:rPr dirty="0" sz="2200" spc="-3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220">
                <a:solidFill>
                  <a:srgbClr val="FFFFFF"/>
                </a:solidFill>
                <a:latin typeface="Arial Black"/>
                <a:cs typeface="Arial Black"/>
              </a:rPr>
              <a:t>packages</a:t>
            </a:r>
            <a:r>
              <a:rPr dirty="0" sz="2200" spc="-3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225">
                <a:solidFill>
                  <a:srgbClr val="FFFFFF"/>
                </a:solidFill>
                <a:latin typeface="Arial Black"/>
                <a:cs typeface="Arial Black"/>
              </a:rPr>
              <a:t>upon</a:t>
            </a:r>
            <a:r>
              <a:rPr dirty="0" sz="22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85">
                <a:solidFill>
                  <a:srgbClr val="FFFFFF"/>
                </a:solidFill>
                <a:latin typeface="Arial Black"/>
                <a:cs typeface="Arial Black"/>
              </a:rPr>
              <a:t>registering</a:t>
            </a:r>
            <a:r>
              <a:rPr dirty="0" sz="22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8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20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225">
                <a:solidFill>
                  <a:srgbClr val="FFFFFF"/>
                </a:solidFill>
                <a:latin typeface="Arial Black"/>
                <a:cs typeface="Arial Black"/>
              </a:rPr>
              <a:t>any </a:t>
            </a:r>
            <a:r>
              <a:rPr dirty="0" sz="2200" spc="-7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2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200" spc="-5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45">
                <a:solidFill>
                  <a:srgbClr val="FFFFFF"/>
                </a:solidFill>
                <a:latin typeface="Arial Black"/>
                <a:cs typeface="Arial Black"/>
              </a:rPr>
              <a:t>them,</a:t>
            </a:r>
            <a:r>
              <a:rPr dirty="0" sz="2200" spc="-5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50">
                <a:solidFill>
                  <a:srgbClr val="FFFFFF"/>
                </a:solidFill>
                <a:latin typeface="Arial Black"/>
                <a:cs typeface="Arial Black"/>
              </a:rPr>
              <a:t>you</a:t>
            </a:r>
            <a:r>
              <a:rPr dirty="0" sz="2200" spc="-5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6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2200" spc="-5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60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2200" spc="-5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40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dirty="0" sz="2200" spc="-5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45">
                <a:solidFill>
                  <a:srgbClr val="FFFFFF"/>
                </a:solidFill>
                <a:latin typeface="Arial Black"/>
                <a:cs typeface="Arial Black"/>
              </a:rPr>
              <a:t>sponsor</a:t>
            </a:r>
            <a:r>
              <a:rPr dirty="0" sz="2200" spc="-5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3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2200" spc="-5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45">
                <a:solidFill>
                  <a:srgbClr val="FFFFFF"/>
                </a:solidFill>
                <a:latin typeface="Arial Black"/>
                <a:cs typeface="Arial Black"/>
              </a:rPr>
              <a:t>event</a:t>
            </a:r>
            <a:r>
              <a:rPr dirty="0" sz="2200" spc="-5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25">
                <a:solidFill>
                  <a:srgbClr val="FFFFFF"/>
                </a:solidFill>
                <a:latin typeface="Arial Black"/>
                <a:cs typeface="Arial Black"/>
              </a:rPr>
              <a:t>partner.</a:t>
            </a:r>
            <a:r>
              <a:rPr dirty="0" sz="2200" spc="-5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60">
                <a:solidFill>
                  <a:srgbClr val="FFFFFF"/>
                </a:solidFill>
                <a:latin typeface="Arial Black"/>
                <a:cs typeface="Arial Black"/>
              </a:rPr>
              <a:t>Each </a:t>
            </a:r>
            <a:r>
              <a:rPr dirty="0" sz="2200" spc="-1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55">
                <a:solidFill>
                  <a:srgbClr val="FFFFFF"/>
                </a:solidFill>
                <a:latin typeface="Arial Black"/>
                <a:cs typeface="Arial Black"/>
              </a:rPr>
              <a:t>packag</a:t>
            </a:r>
            <a:r>
              <a:rPr dirty="0" sz="2200" spc="-165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2200" spc="-3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75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dirty="0" sz="2200" spc="-10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z="2200" spc="-12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z="2200" spc="-175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2200" spc="-13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2200" spc="-15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2200" spc="-3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55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z="2200" spc="-8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dirty="0" sz="2200" spc="-95">
                <a:solidFill>
                  <a:srgbClr val="FFFFFF"/>
                </a:solidFill>
                <a:latin typeface="Arial Black"/>
                <a:cs typeface="Arial Black"/>
              </a:rPr>
              <a:t>ff</a:t>
            </a:r>
            <a:r>
              <a:rPr dirty="0" sz="2200" spc="-155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2200" spc="-10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2200" spc="-14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2200" spc="-155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dirty="0" sz="2200" spc="-11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22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95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dirty="0" sz="2200" spc="-155">
                <a:solidFill>
                  <a:srgbClr val="FFFFFF"/>
                </a:solidFill>
                <a:latin typeface="Arial Black"/>
                <a:cs typeface="Arial Black"/>
              </a:rPr>
              <a:t>ea</a:t>
            </a:r>
            <a:r>
              <a:rPr dirty="0" sz="2200" spc="-105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2200" spc="-155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dirty="0" sz="2200" spc="-10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2200" spc="-155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2200" spc="-15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2200" spc="-3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55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z="2200" spc="-165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dirty="0" sz="2200" spc="-3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200" spc="-165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dirty="0" sz="2200" spc="-15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dirty="0" sz="2200" spc="-155">
                <a:solidFill>
                  <a:srgbClr val="FFFFFF"/>
                </a:solidFill>
                <a:latin typeface="Arial Black"/>
                <a:cs typeface="Arial Black"/>
              </a:rPr>
              <a:t>neﬁ</a:t>
            </a:r>
            <a:r>
              <a:rPr dirty="0" sz="2200" spc="-105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2200" spc="-14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2200" spc="-85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 Black"/>
              <a:cs typeface="Arial Black"/>
            </a:endParaRPr>
          </a:p>
          <a:p>
            <a:pPr marL="478790" indent="-466725">
              <a:lnSpc>
                <a:spcPct val="100000"/>
              </a:lnSpc>
              <a:buAutoNum type="arabicPeriod"/>
              <a:tabLst>
                <a:tab pos="478790" algn="l"/>
                <a:tab pos="479425" algn="l"/>
              </a:tabLst>
            </a:pP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Standard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50,000</a:t>
            </a:r>
            <a:r>
              <a:rPr dirty="0" sz="2200" spc="-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INR</a:t>
            </a:r>
            <a:endParaRPr sz="2200">
              <a:latin typeface="Arial"/>
              <a:cs typeface="Arial"/>
            </a:endParaRPr>
          </a:p>
          <a:p>
            <a:pPr marL="478790" indent="-466725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478790" algn="l"/>
                <a:tab pos="479425" algn="l"/>
              </a:tabLst>
            </a:pP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Premium</a:t>
            </a:r>
            <a:r>
              <a:rPr dirty="0" sz="2200" spc="-2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1,00,000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INR</a:t>
            </a:r>
            <a:endParaRPr sz="2200">
              <a:latin typeface="Arial"/>
              <a:cs typeface="Arial"/>
            </a:endParaRPr>
          </a:p>
          <a:p>
            <a:pPr marL="478790" indent="-466725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478790" algn="l"/>
                <a:tab pos="479425" algn="l"/>
              </a:tabLst>
            </a:pP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Super</a:t>
            </a:r>
            <a:r>
              <a:rPr dirty="0" sz="2200" spc="-2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Premium</a:t>
            </a:r>
            <a:r>
              <a:rPr dirty="0" sz="2200" spc="-1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1,50,000</a:t>
            </a:r>
            <a:r>
              <a:rPr dirty="0" sz="2200" spc="-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INR</a:t>
            </a:r>
            <a:endParaRPr sz="2200">
              <a:latin typeface="Arial"/>
              <a:cs typeface="Arial"/>
            </a:endParaRPr>
          </a:p>
          <a:p>
            <a:pPr marL="478790" indent="-466725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478790" algn="l"/>
                <a:tab pos="479425" algn="l"/>
              </a:tabLst>
            </a:pP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Extra</a:t>
            </a:r>
            <a:r>
              <a:rPr dirty="0" sz="2200" spc="-1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Super</a:t>
            </a:r>
            <a:r>
              <a:rPr dirty="0" sz="2200" spc="-1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Premium</a:t>
            </a:r>
            <a:r>
              <a:rPr dirty="0" sz="2200" spc="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2,00,000</a:t>
            </a:r>
            <a:r>
              <a:rPr dirty="0" sz="2200" spc="-6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INR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4762" y="5080"/>
            <a:ext cx="8872220" cy="5110480"/>
            <a:chOff x="-4762" y="5080"/>
            <a:chExt cx="8872220" cy="5110480"/>
          </a:xfrm>
        </p:grpSpPr>
        <p:sp>
          <p:nvSpPr>
            <p:cNvPr id="4" name="object 4"/>
            <p:cNvSpPr/>
            <p:nvPr/>
          </p:nvSpPr>
          <p:spPr>
            <a:xfrm>
              <a:off x="7851775" y="5080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365" y="0"/>
                  </a:moveTo>
                  <a:lnTo>
                    <a:pt x="0" y="0"/>
                  </a:lnTo>
                  <a:lnTo>
                    <a:pt x="0" y="1015364"/>
                  </a:lnTo>
                  <a:lnTo>
                    <a:pt x="1015365" y="1015364"/>
                  </a:lnTo>
                  <a:lnTo>
                    <a:pt x="1015365" y="0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36409" y="5080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365" y="0"/>
                  </a:moveTo>
                  <a:lnTo>
                    <a:pt x="0" y="1015365"/>
                  </a:lnTo>
                  <a:lnTo>
                    <a:pt x="1015365" y="1015365"/>
                  </a:lnTo>
                  <a:lnTo>
                    <a:pt x="1015365" y="0"/>
                  </a:lnTo>
                  <a:close/>
                </a:path>
              </a:pathLst>
            </a:custGeom>
            <a:solidFill>
              <a:srgbClr val="384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36409" y="5080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365" y="0"/>
                  </a:moveTo>
                  <a:lnTo>
                    <a:pt x="0" y="0"/>
                  </a:lnTo>
                  <a:lnTo>
                    <a:pt x="0" y="1015365"/>
                  </a:lnTo>
                  <a:lnTo>
                    <a:pt x="1015365" y="0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21045" y="5080"/>
              <a:ext cx="1014730" cy="1015365"/>
            </a:xfrm>
            <a:custGeom>
              <a:avLst/>
              <a:gdLst/>
              <a:ahLst/>
              <a:cxnLst/>
              <a:rect l="l" t="t" r="r" b="b"/>
              <a:pathLst>
                <a:path w="1014729" h="1015365">
                  <a:moveTo>
                    <a:pt x="1014729" y="0"/>
                  </a:moveTo>
                  <a:lnTo>
                    <a:pt x="0" y="0"/>
                  </a:lnTo>
                  <a:lnTo>
                    <a:pt x="1014729" y="1015365"/>
                  </a:lnTo>
                  <a:lnTo>
                    <a:pt x="1014729" y="0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851775" y="102044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4">
                  <a:moveTo>
                    <a:pt x="1015365" y="0"/>
                  </a:moveTo>
                  <a:lnTo>
                    <a:pt x="0" y="0"/>
                  </a:lnTo>
                  <a:lnTo>
                    <a:pt x="1015365" y="1015364"/>
                  </a:lnTo>
                  <a:lnTo>
                    <a:pt x="1015365" y="0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178"/>
              <a:ext cx="8867140" cy="50673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69570" y="104774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89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43178"/>
              <a:ext cx="167005" cy="5067300"/>
            </a:xfrm>
            <a:custGeom>
              <a:avLst/>
              <a:gdLst/>
              <a:ahLst/>
              <a:cxnLst/>
              <a:rect l="l" t="t" r="r" b="b"/>
              <a:pathLst>
                <a:path w="167005" h="5067300">
                  <a:moveTo>
                    <a:pt x="16700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167005" y="5067300"/>
                  </a:lnTo>
                  <a:lnTo>
                    <a:pt x="16700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43178"/>
              <a:ext cx="167005" cy="5067300"/>
            </a:xfrm>
            <a:custGeom>
              <a:avLst/>
              <a:gdLst/>
              <a:ahLst/>
              <a:cxnLst/>
              <a:rect l="l" t="t" r="r" b="b"/>
              <a:pathLst>
                <a:path w="167005" h="5067300">
                  <a:moveTo>
                    <a:pt x="0" y="5067300"/>
                  </a:moveTo>
                  <a:lnTo>
                    <a:pt x="167005" y="5067300"/>
                  </a:lnTo>
                  <a:lnTo>
                    <a:pt x="167005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6370" y="27495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6370" y="27495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7715" y="2209798"/>
              <a:ext cx="8099425" cy="2900680"/>
            </a:xfrm>
            <a:custGeom>
              <a:avLst/>
              <a:gdLst/>
              <a:ahLst/>
              <a:cxnLst/>
              <a:rect l="l" t="t" r="r" b="b"/>
              <a:pathLst>
                <a:path w="8099425" h="2900679">
                  <a:moveTo>
                    <a:pt x="8099425" y="0"/>
                  </a:moveTo>
                  <a:lnTo>
                    <a:pt x="0" y="0"/>
                  </a:lnTo>
                  <a:lnTo>
                    <a:pt x="0" y="2900680"/>
                  </a:lnTo>
                  <a:lnTo>
                    <a:pt x="8099425" y="2900680"/>
                  </a:lnTo>
                  <a:lnTo>
                    <a:pt x="809942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18412" y="241757"/>
            <a:ext cx="5073650" cy="6737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50" spc="-5"/>
              <a:t>Sponsorship</a:t>
            </a:r>
            <a:r>
              <a:rPr dirty="0" sz="4250" spc="-85"/>
              <a:t> </a:t>
            </a:r>
            <a:r>
              <a:rPr dirty="0" sz="4250" spc="-5"/>
              <a:t>Packages</a:t>
            </a:r>
            <a:endParaRPr sz="4250"/>
          </a:p>
        </p:txBody>
      </p:sp>
      <p:sp>
        <p:nvSpPr>
          <p:cNvPr id="17" name="object 17"/>
          <p:cNvSpPr txBox="1"/>
          <p:nvPr/>
        </p:nvSpPr>
        <p:spPr>
          <a:xfrm>
            <a:off x="1076248" y="1223517"/>
            <a:ext cx="7960995" cy="3664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300" marR="6908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Standard</a:t>
            </a:r>
            <a:r>
              <a:rPr dirty="0" sz="2400" spc="-204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sponsorship</a:t>
            </a:r>
            <a:r>
              <a:rPr dirty="0" sz="2400" spc="-204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package</a:t>
            </a:r>
            <a:r>
              <a:rPr dirty="0" sz="2400" spc="-19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5" b="1">
                <a:solidFill>
                  <a:srgbClr val="FFFF00"/>
                </a:solidFill>
                <a:latin typeface="Arial"/>
                <a:cs typeface="Arial"/>
              </a:rPr>
              <a:t>worth</a:t>
            </a:r>
            <a:r>
              <a:rPr dirty="0" sz="2400" spc="-20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rs</a:t>
            </a:r>
            <a:r>
              <a:rPr dirty="0" sz="2400" spc="-21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50,000</a:t>
            </a:r>
            <a:r>
              <a:rPr dirty="0" sz="2400" spc="1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baseline="-12544" sz="2325" spc="-7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baseline="-12544" sz="2325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basic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package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meant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sponsors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114300">
              <a:lnSpc>
                <a:spcPts val="215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3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eﬁt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from th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sine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nt:</a:t>
            </a:r>
            <a:endParaRPr sz="1800">
              <a:latin typeface="Arial"/>
              <a:cs typeface="Arial"/>
            </a:endParaRPr>
          </a:p>
          <a:p>
            <a:pPr marL="511809" marR="93980" indent="-344805">
              <a:lnSpc>
                <a:spcPct val="114799"/>
              </a:lnSpc>
              <a:spcBef>
                <a:spcPts val="765"/>
              </a:spcBef>
              <a:buChar char="●"/>
              <a:tabLst>
                <a:tab pos="511809" algn="l"/>
                <a:tab pos="512445" algn="l"/>
              </a:tabLst>
            </a:pPr>
            <a:r>
              <a:rPr dirty="0" sz="1500" spc="-5">
                <a:latin typeface="Microsoft Sans Serif"/>
                <a:cs typeface="Microsoft Sans Serif"/>
              </a:rPr>
              <a:t>Business endorsement and promotion online and offline; </a:t>
            </a:r>
            <a:r>
              <a:rPr dirty="0" sz="1500" spc="-10">
                <a:latin typeface="Microsoft Sans Serif"/>
                <a:cs typeface="Microsoft Sans Serif"/>
              </a:rPr>
              <a:t>Social media </a:t>
            </a:r>
            <a:r>
              <a:rPr dirty="0" sz="1500" spc="-5">
                <a:latin typeface="Microsoft Sans Serif"/>
                <a:cs typeface="Microsoft Sans Serif"/>
              </a:rPr>
              <a:t>presence, Onsite </a:t>
            </a:r>
            <a:r>
              <a:rPr dirty="0" sz="1500" spc="-38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Advertising,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Stage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promotion</a:t>
            </a:r>
            <a:endParaRPr sz="1500">
              <a:latin typeface="Microsoft Sans Serif"/>
              <a:cs typeface="Microsoft Sans Serif"/>
            </a:endParaRPr>
          </a:p>
          <a:p>
            <a:pPr marL="511809" indent="-344805">
              <a:lnSpc>
                <a:spcPct val="100000"/>
              </a:lnSpc>
              <a:spcBef>
                <a:spcPts val="265"/>
              </a:spcBef>
              <a:buChar char="●"/>
              <a:tabLst>
                <a:tab pos="511809" algn="l"/>
                <a:tab pos="512445" algn="l"/>
              </a:tabLst>
            </a:pPr>
            <a:r>
              <a:rPr dirty="0" sz="1500" spc="-5">
                <a:latin typeface="Microsoft Sans Serif"/>
                <a:cs typeface="Microsoft Sans Serif"/>
              </a:rPr>
              <a:t>Branding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ad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at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the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venue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across</a:t>
            </a:r>
            <a:r>
              <a:rPr dirty="0" sz="1500" spc="-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AGRA</a:t>
            </a:r>
            <a:endParaRPr sz="1500">
              <a:latin typeface="Microsoft Sans Serif"/>
              <a:cs typeface="Microsoft Sans Serif"/>
            </a:endParaRPr>
          </a:p>
          <a:p>
            <a:pPr marL="511809" marR="127000" indent="-344805">
              <a:lnSpc>
                <a:spcPct val="114999"/>
              </a:lnSpc>
              <a:spcBef>
                <a:spcPts val="5"/>
              </a:spcBef>
              <a:buChar char="●"/>
              <a:tabLst>
                <a:tab pos="511809" algn="l"/>
                <a:tab pos="512445" algn="l"/>
              </a:tabLst>
            </a:pPr>
            <a:r>
              <a:rPr dirty="0" sz="1500" spc="-5">
                <a:latin typeface="Microsoft Sans Serif"/>
                <a:cs typeface="Microsoft Sans Serif"/>
              </a:rPr>
              <a:t>The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event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5">
                <a:latin typeface="Microsoft Sans Serif"/>
                <a:cs typeface="Microsoft Sans Serif"/>
              </a:rPr>
              <a:t>will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be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attended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by</a:t>
            </a:r>
            <a:r>
              <a:rPr dirty="0" sz="1500" spc="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all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the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top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business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people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VIPs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all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over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UP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state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as </a:t>
            </a:r>
            <a:r>
              <a:rPr dirty="0" sz="1500" spc="-380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well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as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across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pan</a:t>
            </a:r>
            <a:r>
              <a:rPr dirty="0" sz="1500" spc="3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India.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The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bigshots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from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business,politics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social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circles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are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part </a:t>
            </a:r>
            <a:r>
              <a:rPr dirty="0" sz="1500" spc="-38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of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the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event,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in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the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presence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of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5">
                <a:latin typeface="Microsoft Sans Serif"/>
                <a:cs typeface="Microsoft Sans Serif"/>
              </a:rPr>
              <a:t>200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Key</a:t>
            </a:r>
            <a:r>
              <a:rPr dirty="0" sz="1500" spc="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Entrepreneur's,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Businessmen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&amp;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women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5">
                <a:latin typeface="Microsoft Sans Serif"/>
                <a:cs typeface="Microsoft Sans Serif"/>
              </a:rPr>
              <a:t>and 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Social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activists,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from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different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fields</a:t>
            </a:r>
            <a:r>
              <a:rPr dirty="0" sz="150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CEOs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&amp;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representatives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of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leading </a:t>
            </a:r>
            <a:r>
              <a:rPr dirty="0" sz="150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Organizations,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you</a:t>
            </a:r>
            <a:r>
              <a:rPr dirty="0" sz="1500" spc="3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stand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</a:t>
            </a:r>
            <a:r>
              <a:rPr dirty="0" sz="1500" spc="3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chance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to</a:t>
            </a:r>
            <a:r>
              <a:rPr dirty="0" sz="1500" spc="3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share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your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business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ideas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with</a:t>
            </a:r>
            <a:r>
              <a:rPr dirty="0" sz="1500" spc="3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them,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mingle</a:t>
            </a:r>
            <a:r>
              <a:rPr dirty="0" sz="1500" spc="-15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with </a:t>
            </a:r>
            <a:r>
              <a:rPr dirty="0" sz="1500" spc="-38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them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make</a:t>
            </a:r>
            <a:r>
              <a:rPr dirty="0" sz="150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contacts</a:t>
            </a:r>
            <a:endParaRPr sz="1500">
              <a:latin typeface="Microsoft Sans Serif"/>
              <a:cs typeface="Microsoft Sans Serif"/>
            </a:endParaRPr>
          </a:p>
          <a:p>
            <a:pPr marL="511809" indent="-344805">
              <a:lnSpc>
                <a:spcPct val="100000"/>
              </a:lnSpc>
              <a:spcBef>
                <a:spcPts val="280"/>
              </a:spcBef>
              <a:buChar char="●"/>
              <a:tabLst>
                <a:tab pos="511809" algn="l"/>
                <a:tab pos="512445" algn="l"/>
              </a:tabLst>
            </a:pPr>
            <a:r>
              <a:rPr dirty="0" sz="1500" spc="-5">
                <a:latin typeface="Microsoft Sans Serif"/>
                <a:cs typeface="Microsoft Sans Serif"/>
              </a:rPr>
              <a:t>Chance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to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grab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your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future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business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investors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or</a:t>
            </a:r>
            <a:r>
              <a:rPr dirty="0" sz="1500" spc="-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partners</a:t>
            </a:r>
            <a:endParaRPr sz="1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538"/>
            <a:ext cx="9145905" cy="5140960"/>
            <a:chOff x="0" y="2538"/>
            <a:chExt cx="9145905" cy="5140960"/>
          </a:xfrm>
        </p:grpSpPr>
        <p:sp>
          <p:nvSpPr>
            <p:cNvPr id="4" name="object 4"/>
            <p:cNvSpPr/>
            <p:nvPr/>
          </p:nvSpPr>
          <p:spPr>
            <a:xfrm>
              <a:off x="6914515" y="259079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365" y="0"/>
                  </a:moveTo>
                  <a:lnTo>
                    <a:pt x="0" y="0"/>
                  </a:lnTo>
                  <a:lnTo>
                    <a:pt x="0" y="1015364"/>
                  </a:lnTo>
                  <a:lnTo>
                    <a:pt x="1015365" y="1015364"/>
                  </a:lnTo>
                  <a:lnTo>
                    <a:pt x="1015365" y="0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99150" y="259079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365" y="0"/>
                  </a:moveTo>
                  <a:lnTo>
                    <a:pt x="0" y="1015365"/>
                  </a:lnTo>
                  <a:lnTo>
                    <a:pt x="1015365" y="1015365"/>
                  </a:lnTo>
                  <a:lnTo>
                    <a:pt x="1015365" y="0"/>
                  </a:lnTo>
                  <a:close/>
                </a:path>
              </a:pathLst>
            </a:custGeom>
            <a:solidFill>
              <a:srgbClr val="384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899150" y="259079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365" y="0"/>
                  </a:moveTo>
                  <a:lnTo>
                    <a:pt x="0" y="0"/>
                  </a:lnTo>
                  <a:lnTo>
                    <a:pt x="0" y="1015365"/>
                  </a:lnTo>
                  <a:lnTo>
                    <a:pt x="1015365" y="0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883784" y="259079"/>
              <a:ext cx="1014730" cy="1015365"/>
            </a:xfrm>
            <a:custGeom>
              <a:avLst/>
              <a:gdLst/>
              <a:ahLst/>
              <a:cxnLst/>
              <a:rect l="l" t="t" r="r" b="b"/>
              <a:pathLst>
                <a:path w="1014729" h="1015365">
                  <a:moveTo>
                    <a:pt x="1014729" y="0"/>
                  </a:moveTo>
                  <a:lnTo>
                    <a:pt x="0" y="0"/>
                  </a:lnTo>
                  <a:lnTo>
                    <a:pt x="1014729" y="1015365"/>
                  </a:lnTo>
                  <a:lnTo>
                    <a:pt x="1014729" y="0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14515" y="127444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4">
                  <a:moveTo>
                    <a:pt x="1015364" y="0"/>
                  </a:moveTo>
                  <a:lnTo>
                    <a:pt x="0" y="0"/>
                  </a:lnTo>
                  <a:lnTo>
                    <a:pt x="1015364" y="1015364"/>
                  </a:lnTo>
                  <a:lnTo>
                    <a:pt x="1015364" y="0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7179"/>
              <a:ext cx="7929880" cy="4846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2109" y="3734434"/>
              <a:ext cx="5195570" cy="0"/>
            </a:xfrm>
            <a:custGeom>
              <a:avLst/>
              <a:gdLst/>
              <a:ahLst/>
              <a:cxnLst/>
              <a:rect l="l" t="t" r="r" b="b"/>
              <a:pathLst>
                <a:path w="5195570" h="0">
                  <a:moveTo>
                    <a:pt x="0" y="0"/>
                  </a:moveTo>
                  <a:lnTo>
                    <a:pt x="519557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3" y="2538"/>
              <a:ext cx="9142096" cy="514096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912" y="2207386"/>
              <a:ext cx="9088120" cy="1276350"/>
            </a:xfrm>
            <a:custGeom>
              <a:avLst/>
              <a:gdLst/>
              <a:ahLst/>
              <a:cxnLst/>
              <a:rect l="l" t="t" r="r" b="b"/>
              <a:pathLst>
                <a:path w="9088120" h="1276350">
                  <a:moveTo>
                    <a:pt x="9087599" y="955814"/>
                  </a:moveTo>
                  <a:lnTo>
                    <a:pt x="0" y="955814"/>
                  </a:lnTo>
                  <a:lnTo>
                    <a:pt x="0" y="1275854"/>
                  </a:lnTo>
                  <a:lnTo>
                    <a:pt x="9087599" y="1275854"/>
                  </a:lnTo>
                  <a:lnTo>
                    <a:pt x="9087599" y="955814"/>
                  </a:lnTo>
                  <a:close/>
                </a:path>
                <a:path w="9088120" h="1276350">
                  <a:moveTo>
                    <a:pt x="9087599" y="0"/>
                  </a:moveTo>
                  <a:lnTo>
                    <a:pt x="0" y="0"/>
                  </a:lnTo>
                  <a:lnTo>
                    <a:pt x="0" y="318477"/>
                  </a:lnTo>
                  <a:lnTo>
                    <a:pt x="0" y="637286"/>
                  </a:lnTo>
                  <a:lnTo>
                    <a:pt x="0" y="955802"/>
                  </a:lnTo>
                  <a:lnTo>
                    <a:pt x="9087599" y="955802"/>
                  </a:lnTo>
                  <a:lnTo>
                    <a:pt x="9087599" y="637286"/>
                  </a:lnTo>
                  <a:lnTo>
                    <a:pt x="9087599" y="318516"/>
                  </a:lnTo>
                  <a:lnTo>
                    <a:pt x="90875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8100" y="2162682"/>
            <a:ext cx="9101455" cy="13163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38100" marR="30480">
              <a:lnSpc>
                <a:spcPct val="95000"/>
              </a:lnSpc>
              <a:spcBef>
                <a:spcPts val="225"/>
              </a:spcBef>
              <a:tabLst>
                <a:tab pos="1458595" algn="l"/>
              </a:tabLst>
            </a:pPr>
            <a:r>
              <a:rPr dirty="0" sz="2200" spc="25">
                <a:solidFill>
                  <a:srgbClr val="C0C1C2"/>
                </a:solidFill>
                <a:latin typeface="Times New Roman"/>
                <a:cs typeface="Times New Roman"/>
              </a:rPr>
              <a:t>Welcome</a:t>
            </a:r>
            <a:r>
              <a:rPr dirty="0" sz="2200" spc="1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10">
                <a:solidFill>
                  <a:srgbClr val="C0C1C2"/>
                </a:solidFill>
                <a:latin typeface="Times New Roman"/>
                <a:cs typeface="Times New Roman"/>
              </a:rPr>
              <a:t>to</a:t>
            </a:r>
            <a:r>
              <a:rPr dirty="0" sz="2200" spc="1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40">
                <a:solidFill>
                  <a:srgbClr val="C0C1C2"/>
                </a:solidFill>
                <a:latin typeface="Times New Roman"/>
                <a:cs typeface="Times New Roman"/>
              </a:rPr>
              <a:t>India’s</a:t>
            </a:r>
            <a:r>
              <a:rPr dirty="0" sz="2200" spc="1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10">
                <a:solidFill>
                  <a:srgbClr val="C0C1C2"/>
                </a:solidFill>
                <a:latin typeface="Times New Roman"/>
                <a:cs typeface="Times New Roman"/>
              </a:rPr>
              <a:t>most</a:t>
            </a:r>
            <a:r>
              <a:rPr dirty="0" sz="2200" spc="3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45">
                <a:solidFill>
                  <a:srgbClr val="C0C1C2"/>
                </a:solidFill>
                <a:latin typeface="Times New Roman"/>
                <a:cs typeface="Times New Roman"/>
              </a:rPr>
              <a:t>Dignified</a:t>
            </a:r>
            <a:r>
              <a:rPr dirty="0" sz="2200" spc="2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60">
                <a:solidFill>
                  <a:srgbClr val="C0C1C2"/>
                </a:solidFill>
                <a:latin typeface="Times New Roman"/>
                <a:cs typeface="Times New Roman"/>
              </a:rPr>
              <a:t>Woman</a:t>
            </a:r>
            <a:r>
              <a:rPr dirty="0" sz="2200" spc="2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40">
                <a:solidFill>
                  <a:srgbClr val="C0C1C2"/>
                </a:solidFill>
                <a:latin typeface="Times New Roman"/>
                <a:cs typeface="Times New Roman"/>
              </a:rPr>
              <a:t>Beauty</a:t>
            </a:r>
            <a:r>
              <a:rPr dirty="0" sz="2200" spc="-10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baseline="5050" sz="3300" spc="-37">
                <a:solidFill>
                  <a:srgbClr val="BFC0C1"/>
                </a:solidFill>
                <a:latin typeface="Times New Roman"/>
                <a:cs typeface="Times New Roman"/>
              </a:rPr>
              <a:t>Pageant.Nbosecsm</a:t>
            </a:r>
            <a:r>
              <a:rPr dirty="0" baseline="5050" sz="3300" spc="15">
                <a:solidFill>
                  <a:srgbClr val="BFC0C1"/>
                </a:solidFill>
                <a:latin typeface="Times New Roman"/>
                <a:cs typeface="Times New Roman"/>
              </a:rPr>
              <a:t> </a:t>
            </a:r>
            <a:r>
              <a:rPr dirty="0" baseline="5050" sz="3300" spc="-15">
                <a:solidFill>
                  <a:srgbClr val="BFC0C1"/>
                </a:solidFill>
                <a:latin typeface="Times New Roman"/>
                <a:cs typeface="Times New Roman"/>
              </a:rPr>
              <a:t>education </a:t>
            </a:r>
            <a:r>
              <a:rPr dirty="0" baseline="5050" sz="3300" spc="-802">
                <a:solidFill>
                  <a:srgbClr val="BFC0C1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C0C1C2"/>
                </a:solidFill>
                <a:latin typeface="Times New Roman"/>
                <a:cs typeface="Times New Roman"/>
              </a:rPr>
              <a:t>Foundation	</a:t>
            </a:r>
            <a:r>
              <a:rPr dirty="0" sz="2200" spc="-80">
                <a:solidFill>
                  <a:srgbClr val="C0C1C2"/>
                </a:solidFill>
                <a:latin typeface="Times New Roman"/>
                <a:cs typeface="Times New Roman"/>
              </a:rPr>
              <a:t>is</a:t>
            </a:r>
            <a:r>
              <a:rPr dirty="0" sz="2200">
                <a:solidFill>
                  <a:srgbClr val="C0C1C2"/>
                </a:solidFill>
                <a:latin typeface="Times New Roman"/>
                <a:cs typeface="Times New Roman"/>
              </a:rPr>
              <a:t> the</a:t>
            </a:r>
            <a:r>
              <a:rPr dirty="0" sz="2200" spc="-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20">
                <a:solidFill>
                  <a:srgbClr val="C0C1C2"/>
                </a:solidFill>
                <a:latin typeface="Times New Roman"/>
                <a:cs typeface="Times New Roman"/>
              </a:rPr>
              <a:t>national</a:t>
            </a:r>
            <a:r>
              <a:rPr dirty="0" sz="220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5">
                <a:solidFill>
                  <a:srgbClr val="C0C1C2"/>
                </a:solidFill>
                <a:latin typeface="Times New Roman"/>
                <a:cs typeface="Times New Roman"/>
              </a:rPr>
              <a:t>Pride</a:t>
            </a:r>
            <a:r>
              <a:rPr dirty="0" sz="2200" spc="-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15">
                <a:solidFill>
                  <a:srgbClr val="C0C1C2"/>
                </a:solidFill>
                <a:latin typeface="Times New Roman"/>
                <a:cs typeface="Times New Roman"/>
              </a:rPr>
              <a:t>and</a:t>
            </a:r>
            <a:r>
              <a:rPr dirty="0" sz="220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20">
                <a:solidFill>
                  <a:srgbClr val="C0C1C2"/>
                </a:solidFill>
                <a:latin typeface="Times New Roman"/>
                <a:cs typeface="Times New Roman"/>
              </a:rPr>
              <a:t>Treasure</a:t>
            </a:r>
            <a:r>
              <a:rPr dirty="0" sz="220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45">
                <a:solidFill>
                  <a:srgbClr val="C0C1C2"/>
                </a:solidFill>
                <a:latin typeface="Times New Roman"/>
                <a:cs typeface="Times New Roman"/>
              </a:rPr>
              <a:t>of</a:t>
            </a:r>
            <a:r>
              <a:rPr dirty="0" sz="2200" spc="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C0C1C2"/>
                </a:solidFill>
                <a:latin typeface="Times New Roman"/>
                <a:cs typeface="Times New Roman"/>
              </a:rPr>
              <a:t>India, the</a:t>
            </a:r>
            <a:r>
              <a:rPr dirty="0" sz="2200" spc="-1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30">
                <a:solidFill>
                  <a:srgbClr val="C0C1C2"/>
                </a:solidFill>
                <a:latin typeface="Times New Roman"/>
                <a:cs typeface="Times New Roman"/>
              </a:rPr>
              <a:t>pageant</a:t>
            </a:r>
            <a:r>
              <a:rPr dirty="0" sz="220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85">
                <a:solidFill>
                  <a:srgbClr val="C0C1C2"/>
                </a:solidFill>
                <a:latin typeface="Times New Roman"/>
                <a:cs typeface="Times New Roman"/>
              </a:rPr>
              <a:t>is</a:t>
            </a:r>
            <a:r>
              <a:rPr dirty="0" sz="220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10">
                <a:solidFill>
                  <a:srgbClr val="C0C1C2"/>
                </a:solidFill>
                <a:latin typeface="Times New Roman"/>
                <a:cs typeface="Times New Roman"/>
              </a:rPr>
              <a:t>not</a:t>
            </a:r>
            <a:r>
              <a:rPr dirty="0" sz="220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65">
                <a:solidFill>
                  <a:srgbClr val="C0C1C2"/>
                </a:solidFill>
                <a:latin typeface="Times New Roman"/>
                <a:cs typeface="Times New Roman"/>
              </a:rPr>
              <a:t>just </a:t>
            </a:r>
            <a:r>
              <a:rPr dirty="0" sz="2200" spc="-6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25">
                <a:solidFill>
                  <a:srgbClr val="C0C1C2"/>
                </a:solidFill>
                <a:latin typeface="Times New Roman"/>
                <a:cs typeface="Times New Roman"/>
              </a:rPr>
              <a:t>conventional</a:t>
            </a:r>
            <a:r>
              <a:rPr dirty="0" sz="2200" spc="-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35">
                <a:solidFill>
                  <a:srgbClr val="C0C1C2"/>
                </a:solidFill>
                <a:latin typeface="Times New Roman"/>
                <a:cs typeface="Times New Roman"/>
              </a:rPr>
              <a:t>beauty</a:t>
            </a:r>
            <a:r>
              <a:rPr dirty="0" sz="2200" spc="-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40">
                <a:solidFill>
                  <a:srgbClr val="C0C1C2"/>
                </a:solidFill>
                <a:latin typeface="Times New Roman"/>
                <a:cs typeface="Times New Roman"/>
              </a:rPr>
              <a:t>pageant;</a:t>
            </a:r>
            <a:r>
              <a:rPr dirty="0" sz="2200" spc="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C0C1C2"/>
                </a:solidFill>
                <a:latin typeface="Times New Roman"/>
                <a:cs typeface="Times New Roman"/>
              </a:rPr>
              <a:t>rather, </a:t>
            </a:r>
            <a:r>
              <a:rPr dirty="0" sz="2200" spc="-65">
                <a:solidFill>
                  <a:srgbClr val="C0C1C2"/>
                </a:solidFill>
                <a:latin typeface="Times New Roman"/>
                <a:cs typeface="Times New Roman"/>
              </a:rPr>
              <a:t>it</a:t>
            </a:r>
            <a:r>
              <a:rPr dirty="0" sz="220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25">
                <a:solidFill>
                  <a:srgbClr val="C0C1C2"/>
                </a:solidFill>
                <a:latin typeface="Times New Roman"/>
                <a:cs typeface="Times New Roman"/>
              </a:rPr>
              <a:t>emphasizes</a:t>
            </a:r>
            <a:r>
              <a:rPr dirty="0" sz="2200" spc="1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50">
                <a:solidFill>
                  <a:srgbClr val="C0C1C2"/>
                </a:solidFill>
                <a:latin typeface="Times New Roman"/>
                <a:cs typeface="Times New Roman"/>
              </a:rPr>
              <a:t>grace,</a:t>
            </a:r>
            <a:r>
              <a:rPr dirty="0" sz="2200" spc="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15">
                <a:solidFill>
                  <a:srgbClr val="C0C1C2"/>
                </a:solidFill>
                <a:latin typeface="Times New Roman"/>
                <a:cs typeface="Times New Roman"/>
              </a:rPr>
              <a:t>poise,</a:t>
            </a:r>
            <a:r>
              <a:rPr dirty="0" sz="2200" spc="-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15">
                <a:solidFill>
                  <a:srgbClr val="C0C1C2"/>
                </a:solidFill>
                <a:latin typeface="Times New Roman"/>
                <a:cs typeface="Times New Roman"/>
              </a:rPr>
              <a:t>confidence, </a:t>
            </a:r>
            <a:r>
              <a:rPr dirty="0" sz="2200" spc="-1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60">
                <a:solidFill>
                  <a:srgbClr val="C0C1C2"/>
                </a:solidFill>
                <a:latin typeface="Times New Roman"/>
                <a:cs typeface="Times New Roman"/>
              </a:rPr>
              <a:t>originality,</a:t>
            </a:r>
            <a:r>
              <a:rPr dirty="0" sz="2200" spc="-1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45">
                <a:solidFill>
                  <a:srgbClr val="C0C1C2"/>
                </a:solidFill>
                <a:latin typeface="Times New Roman"/>
                <a:cs typeface="Times New Roman"/>
              </a:rPr>
              <a:t>intelligence,</a:t>
            </a:r>
            <a:r>
              <a:rPr dirty="0" sz="2200" spc="-5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15">
                <a:solidFill>
                  <a:srgbClr val="C0C1C2"/>
                </a:solidFill>
                <a:latin typeface="Times New Roman"/>
                <a:cs typeface="Times New Roman"/>
              </a:rPr>
              <a:t>and</a:t>
            </a:r>
            <a:r>
              <a:rPr dirty="0" sz="2200" spc="10">
                <a:solidFill>
                  <a:srgbClr val="C0C1C2"/>
                </a:solidFill>
                <a:latin typeface="Times New Roman"/>
                <a:cs typeface="Times New Roman"/>
              </a:rPr>
              <a:t> </a:t>
            </a:r>
            <a:r>
              <a:rPr dirty="0" sz="2200" spc="-30">
                <a:solidFill>
                  <a:srgbClr val="C0C1C2"/>
                </a:solidFill>
                <a:latin typeface="Times New Roman"/>
                <a:cs typeface="Times New Roman"/>
              </a:rPr>
              <a:t>talent.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404" y="435305"/>
            <a:ext cx="8206105" cy="1635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6335"/>
              </a:lnSpc>
              <a:spcBef>
                <a:spcPts val="95"/>
              </a:spcBef>
            </a:pPr>
            <a:r>
              <a:rPr dirty="0" sz="5500" spc="-30">
                <a:solidFill>
                  <a:srgbClr val="FFFFFF"/>
                </a:solidFill>
                <a:latin typeface="Impact"/>
                <a:cs typeface="Impact"/>
              </a:rPr>
              <a:t>India</a:t>
            </a:r>
            <a:r>
              <a:rPr dirty="0" sz="5500" spc="-30">
                <a:solidFill>
                  <a:srgbClr val="FFFFFF"/>
                </a:solidFill>
                <a:latin typeface="Microsoft Sans Serif"/>
                <a:cs typeface="Microsoft Sans Serif"/>
              </a:rPr>
              <a:t>’</a:t>
            </a:r>
            <a:r>
              <a:rPr dirty="0" sz="5000" spc="-30">
                <a:solidFill>
                  <a:srgbClr val="FFFFFF"/>
                </a:solidFill>
                <a:latin typeface="Impact"/>
                <a:cs typeface="Impact"/>
              </a:rPr>
              <a:t>s</a:t>
            </a:r>
            <a:r>
              <a:rPr dirty="0" sz="5000" spc="-2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000" spc="-5">
                <a:solidFill>
                  <a:srgbClr val="FFFFFF"/>
                </a:solidFill>
                <a:latin typeface="Impact"/>
                <a:cs typeface="Impact"/>
              </a:rPr>
              <a:t>Biggest</a:t>
            </a:r>
            <a:r>
              <a:rPr dirty="0" sz="5000" spc="-2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000" spc="-5">
                <a:solidFill>
                  <a:srgbClr val="FFFFFF"/>
                </a:solidFill>
                <a:latin typeface="Impact"/>
                <a:cs typeface="Impact"/>
              </a:rPr>
              <a:t>Beauty</a:t>
            </a:r>
            <a:r>
              <a:rPr dirty="0" sz="5000" spc="-3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000">
                <a:solidFill>
                  <a:srgbClr val="FFFFFF"/>
                </a:solidFill>
                <a:latin typeface="Impact"/>
                <a:cs typeface="Impact"/>
              </a:rPr>
              <a:t>Pageant</a:t>
            </a:r>
            <a:endParaRPr sz="5000">
              <a:latin typeface="Impact"/>
              <a:cs typeface="Impact"/>
            </a:endParaRPr>
          </a:p>
          <a:p>
            <a:pPr algn="ctr" marL="119380">
              <a:lnSpc>
                <a:spcPts val="6335"/>
              </a:lnSpc>
            </a:pPr>
            <a:r>
              <a:rPr dirty="0" sz="5500" spc="-5">
                <a:solidFill>
                  <a:srgbClr val="FFFFFF"/>
                </a:solidFill>
                <a:latin typeface="Impact"/>
                <a:cs typeface="Impact"/>
              </a:rPr>
              <a:t>MR,</a:t>
            </a:r>
            <a:r>
              <a:rPr dirty="0" sz="5500" spc="-10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500" spc="-5">
                <a:solidFill>
                  <a:srgbClr val="FFFFFF"/>
                </a:solidFill>
                <a:latin typeface="Impact"/>
                <a:cs typeface="Impact"/>
              </a:rPr>
              <a:t>MISS &amp;</a:t>
            </a:r>
            <a:r>
              <a:rPr dirty="0" sz="5500" spc="-15">
                <a:solidFill>
                  <a:srgbClr val="FFFFFF"/>
                </a:solidFill>
                <a:latin typeface="Impact"/>
                <a:cs typeface="Impact"/>
              </a:rPr>
              <a:t> </a:t>
            </a:r>
            <a:r>
              <a:rPr dirty="0" sz="5500" spc="-5">
                <a:solidFill>
                  <a:srgbClr val="FFFFFF"/>
                </a:solidFill>
                <a:latin typeface="Impact"/>
                <a:cs typeface="Impact"/>
              </a:rPr>
              <a:t>MRS INDIA</a:t>
            </a:r>
            <a:r>
              <a:rPr dirty="0" sz="5500" spc="-15">
                <a:solidFill>
                  <a:srgbClr val="FFFFFF"/>
                </a:solidFill>
                <a:latin typeface="Impact"/>
                <a:cs typeface="Impact"/>
              </a:rPr>
              <a:t> 202</a:t>
            </a:r>
            <a:r>
              <a:rPr dirty="0" sz="5500" spc="-15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550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089148" y="0"/>
            <a:ext cx="18040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solidFill>
                  <a:srgbClr val="E0F4FE"/>
                </a:solidFill>
              </a:rPr>
              <a:t>GLOBAL</a:t>
            </a:r>
            <a:endParaRPr sz="4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110480"/>
            <a:chOff x="-4762" y="33337"/>
            <a:chExt cx="914908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230" y="38100"/>
              <a:ext cx="8617585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5199" y="1329689"/>
              <a:ext cx="8099425" cy="3813810"/>
            </a:xfrm>
            <a:custGeom>
              <a:avLst/>
              <a:gdLst/>
              <a:ahLst/>
              <a:cxnLst/>
              <a:rect l="l" t="t" r="r" b="b"/>
              <a:pathLst>
                <a:path w="8099425" h="3813810">
                  <a:moveTo>
                    <a:pt x="8099425" y="0"/>
                  </a:moveTo>
                  <a:lnTo>
                    <a:pt x="0" y="0"/>
                  </a:lnTo>
                  <a:lnTo>
                    <a:pt x="0" y="3813810"/>
                  </a:lnTo>
                  <a:lnTo>
                    <a:pt x="8099425" y="3813810"/>
                  </a:lnTo>
                  <a:lnTo>
                    <a:pt x="809942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76680" y="190245"/>
            <a:ext cx="6976109" cy="6051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800" spc="-5"/>
              <a:t>Sponsorship Packages </a:t>
            </a:r>
            <a:r>
              <a:rPr dirty="0" sz="3800"/>
              <a:t>-</a:t>
            </a:r>
            <a:r>
              <a:rPr dirty="0" sz="3800" spc="-10"/>
              <a:t> </a:t>
            </a:r>
            <a:r>
              <a:rPr dirty="0" sz="3800" spc="-5"/>
              <a:t>50,000 INR</a:t>
            </a:r>
            <a:endParaRPr sz="3800"/>
          </a:p>
        </p:txBody>
      </p:sp>
      <p:sp>
        <p:nvSpPr>
          <p:cNvPr id="12" name="object 12"/>
          <p:cNvSpPr txBox="1"/>
          <p:nvPr/>
        </p:nvSpPr>
        <p:spPr>
          <a:xfrm>
            <a:off x="1121460" y="1351305"/>
            <a:ext cx="7793355" cy="33547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7350" marR="5080" indent="-375285">
              <a:lnSpc>
                <a:spcPct val="114700"/>
              </a:lnSpc>
              <a:spcBef>
                <a:spcPts val="100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Chance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to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convey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your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business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details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and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make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contacts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with</a:t>
            </a:r>
            <a:r>
              <a:rPr dirty="0" sz="1900" spc="-114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VIPs </a:t>
            </a:r>
            <a:r>
              <a:rPr dirty="0" sz="1900" spc="-49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and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key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people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from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all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over</a:t>
            </a:r>
            <a:r>
              <a:rPr dirty="0" sz="1900" spc="1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INDIA</a:t>
            </a:r>
            <a:endParaRPr sz="1900">
              <a:latin typeface="Microsoft Sans Serif"/>
              <a:cs typeface="Microsoft Sans Serif"/>
            </a:endParaRPr>
          </a:p>
          <a:p>
            <a:pPr marL="387350" marR="800735" indent="-375285">
              <a:lnSpc>
                <a:spcPts val="2630"/>
              </a:lnSpc>
              <a:spcBef>
                <a:spcPts val="130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Part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of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inaugural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ceremony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that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includes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lighting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of</a:t>
            </a:r>
            <a:r>
              <a:rPr dirty="0" sz="1900" spc="-17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 </a:t>
            </a:r>
            <a:r>
              <a:rPr dirty="0" sz="1900" spc="-49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Inauguration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Lamp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along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with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5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Chief</a:t>
            </a:r>
            <a:r>
              <a:rPr dirty="0" sz="1900" spc="-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Guest.</a:t>
            </a:r>
            <a:endParaRPr sz="1900">
              <a:latin typeface="Microsoft Sans Serif"/>
              <a:cs typeface="Microsoft Sans Serif"/>
            </a:endParaRPr>
          </a:p>
          <a:p>
            <a:pPr marL="387350" indent="-375285">
              <a:lnSpc>
                <a:spcPct val="100000"/>
              </a:lnSpc>
              <a:spcBef>
                <a:spcPts val="190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Part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of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welcome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ceremony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that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include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presentation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of</a:t>
            </a:r>
            <a:r>
              <a:rPr dirty="0" sz="1900" spc="-19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Welcome</a:t>
            </a:r>
            <a:endParaRPr sz="1900">
              <a:latin typeface="Microsoft Sans Serif"/>
              <a:cs typeface="Microsoft Sans Serif"/>
            </a:endParaRPr>
          </a:p>
          <a:p>
            <a:pPr marL="387350">
              <a:lnSpc>
                <a:spcPct val="100000"/>
              </a:lnSpc>
              <a:spcBef>
                <a:spcPts val="350"/>
              </a:spcBef>
            </a:pPr>
            <a:r>
              <a:rPr dirty="0" sz="1900" spc="-5">
                <a:latin typeface="Microsoft Sans Serif"/>
                <a:cs typeface="Microsoft Sans Serif"/>
              </a:rPr>
              <a:t>Bouquet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to</a:t>
            </a:r>
            <a:r>
              <a:rPr dirty="0" sz="1900" spc="1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the</a:t>
            </a:r>
            <a:r>
              <a:rPr dirty="0" sz="1900" spc="-5">
                <a:latin typeface="Microsoft Sans Serif"/>
                <a:cs typeface="Microsoft Sans Serif"/>
              </a:rPr>
              <a:t> Chief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Guest</a:t>
            </a:r>
            <a:endParaRPr sz="1900">
              <a:latin typeface="Microsoft Sans Serif"/>
              <a:cs typeface="Microsoft Sans Serif"/>
            </a:endParaRPr>
          </a:p>
          <a:p>
            <a:pPr marL="387350" indent="-375285">
              <a:lnSpc>
                <a:spcPct val="100000"/>
              </a:lnSpc>
              <a:spcBef>
                <a:spcPts val="335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Memento</a:t>
            </a:r>
            <a:r>
              <a:rPr dirty="0" sz="1900" spc="1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from</a:t>
            </a:r>
            <a:r>
              <a:rPr dirty="0" sz="1900" spc="1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event</a:t>
            </a:r>
            <a:r>
              <a:rPr dirty="0" sz="1900" spc="1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guests</a:t>
            </a:r>
            <a:endParaRPr sz="1900">
              <a:latin typeface="Microsoft Sans Serif"/>
              <a:cs typeface="Microsoft Sans Serif"/>
            </a:endParaRPr>
          </a:p>
          <a:p>
            <a:pPr marL="387350" indent="-375285">
              <a:lnSpc>
                <a:spcPct val="100000"/>
              </a:lnSpc>
              <a:spcBef>
                <a:spcPts val="340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Certificate</a:t>
            </a:r>
            <a:r>
              <a:rPr dirty="0" sz="1900" spc="5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from</a:t>
            </a:r>
            <a:r>
              <a:rPr dirty="0" sz="1900" spc="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event</a:t>
            </a:r>
            <a:r>
              <a:rPr dirty="0" sz="1900">
                <a:latin typeface="Microsoft Sans Serif"/>
                <a:cs typeface="Microsoft Sans Serif"/>
              </a:rPr>
              <a:t> guests.</a:t>
            </a:r>
            <a:endParaRPr sz="1900">
              <a:latin typeface="Microsoft Sans Serif"/>
              <a:cs typeface="Microsoft Sans Serif"/>
            </a:endParaRPr>
          </a:p>
          <a:p>
            <a:pPr marL="387350" marR="321310" indent="-375285">
              <a:lnSpc>
                <a:spcPct val="114700"/>
              </a:lnSpc>
              <a:spcBef>
                <a:spcPts val="25"/>
              </a:spcBef>
              <a:buChar char="●"/>
              <a:tabLst>
                <a:tab pos="387350" algn="l"/>
                <a:tab pos="387985" algn="l"/>
                <a:tab pos="3062605" algn="l"/>
              </a:tabLst>
            </a:pPr>
            <a:r>
              <a:rPr dirty="0" sz="1900" spc="-10">
                <a:latin typeface="Microsoft Sans Serif"/>
                <a:cs typeface="Microsoft Sans Serif"/>
              </a:rPr>
              <a:t>All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time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</a:t>
            </a:r>
            <a:r>
              <a:rPr dirty="0" sz="1900">
                <a:latin typeface="Microsoft Sans Serif"/>
                <a:cs typeface="Microsoft Sans Serif"/>
              </a:rPr>
              <a:t>r</a:t>
            </a:r>
            <a:r>
              <a:rPr dirty="0" sz="1900" spc="-5">
                <a:latin typeface="Microsoft Sans Serif"/>
                <a:cs typeface="Microsoft Sans Serif"/>
              </a:rPr>
              <a:t>es</a:t>
            </a:r>
            <a:r>
              <a:rPr dirty="0" sz="1900" spc="5">
                <a:latin typeface="Microsoft Sans Serif"/>
                <a:cs typeface="Microsoft Sans Serif"/>
              </a:rPr>
              <a:t>e</a:t>
            </a:r>
            <a:r>
              <a:rPr dirty="0" sz="1900" spc="-5">
                <a:latin typeface="Microsoft Sans Serif"/>
                <a:cs typeface="Microsoft Sans Serif"/>
              </a:rPr>
              <a:t>nce</a:t>
            </a:r>
            <a:r>
              <a:rPr dirty="0" sz="1900" spc="-3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i</a:t>
            </a:r>
            <a:r>
              <a:rPr dirty="0" sz="1900" spc="-15">
                <a:latin typeface="Microsoft Sans Serif"/>
                <a:cs typeface="Microsoft Sans Serif"/>
              </a:rPr>
              <a:t>n</a:t>
            </a:r>
            <a:r>
              <a:rPr dirty="0" sz="190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this</a:t>
            </a:r>
            <a:r>
              <a:rPr dirty="0" sz="1900">
                <a:latin typeface="Microsoft Sans Serif"/>
                <a:cs typeface="Microsoft Sans Serif"/>
              </a:rPr>
              <a:t>	</a:t>
            </a:r>
            <a:r>
              <a:rPr dirty="0" sz="1900" spc="-5">
                <a:latin typeface="Microsoft Sans Serif"/>
                <a:cs typeface="Microsoft Sans Serif"/>
              </a:rPr>
              <a:t>ente</a:t>
            </a:r>
            <a:r>
              <a:rPr dirty="0" sz="1900" spc="-5">
                <a:latin typeface="Microsoft Sans Serif"/>
                <a:cs typeface="Microsoft Sans Serif"/>
              </a:rPr>
              <a:t>rt</a:t>
            </a:r>
            <a:r>
              <a:rPr dirty="0" sz="1900">
                <a:latin typeface="Microsoft Sans Serif"/>
                <a:cs typeface="Microsoft Sans Serif"/>
              </a:rPr>
              <a:t>a</a:t>
            </a:r>
            <a:r>
              <a:rPr dirty="0" sz="1900" spc="-10">
                <a:latin typeface="Microsoft Sans Serif"/>
                <a:cs typeface="Microsoft Sans Serif"/>
              </a:rPr>
              <a:t>inm</a:t>
            </a:r>
            <a:r>
              <a:rPr dirty="0" sz="1900" spc="-5">
                <a:latin typeface="Microsoft Sans Serif"/>
                <a:cs typeface="Microsoft Sans Serif"/>
              </a:rPr>
              <a:t>e</a:t>
            </a:r>
            <a:r>
              <a:rPr dirty="0" sz="1900" spc="-5">
                <a:latin typeface="Microsoft Sans Serif"/>
                <a:cs typeface="Microsoft Sans Serif"/>
              </a:rPr>
              <a:t>nt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</a:t>
            </a:r>
            <a:r>
              <a:rPr dirty="0" sz="1900">
                <a:latin typeface="Microsoft Sans Serif"/>
                <a:cs typeface="Microsoft Sans Serif"/>
              </a:rPr>
              <a:t>n</a:t>
            </a:r>
            <a:r>
              <a:rPr dirty="0" sz="1900" spc="-5">
                <a:latin typeface="Microsoft Sans Serif"/>
                <a:cs typeface="Microsoft Sans Serif"/>
              </a:rPr>
              <a:t>d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info</a:t>
            </a:r>
            <a:r>
              <a:rPr dirty="0" sz="1900" spc="-5">
                <a:latin typeface="Microsoft Sans Serif"/>
                <a:cs typeface="Microsoft Sans Serif"/>
              </a:rPr>
              <a:t>r</a:t>
            </a:r>
            <a:r>
              <a:rPr dirty="0" sz="1900">
                <a:latin typeface="Microsoft Sans Serif"/>
                <a:cs typeface="Microsoft Sans Serif"/>
              </a:rPr>
              <a:t>m</a:t>
            </a:r>
            <a:r>
              <a:rPr dirty="0" sz="1900" spc="-5">
                <a:latin typeface="Microsoft Sans Serif"/>
                <a:cs typeface="Microsoft Sans Serif"/>
              </a:rPr>
              <a:t>ation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filled</a:t>
            </a:r>
            <a:r>
              <a:rPr dirty="0" sz="1900" spc="-14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event  </a:t>
            </a:r>
            <a:r>
              <a:rPr dirty="0" sz="1900" spc="-10">
                <a:latin typeface="Microsoft Sans Serif"/>
                <a:cs typeface="Microsoft Sans Serif"/>
              </a:rPr>
              <a:t>including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food,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snacks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and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drinks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076825"/>
            <a:chOff x="-4762" y="33337"/>
            <a:chExt cx="914908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8412" y="254253"/>
            <a:ext cx="7807325" cy="6508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Sponsorship</a:t>
            </a:r>
            <a:r>
              <a:rPr dirty="0" spc="-10"/>
              <a:t> </a:t>
            </a:r>
            <a:r>
              <a:rPr dirty="0" spc="-5"/>
              <a:t>Packages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0"/>
              <a:t> </a:t>
            </a:r>
            <a:r>
              <a:rPr dirty="0" spc="-5"/>
              <a:t>1,00,000</a:t>
            </a:r>
            <a:r>
              <a:rPr dirty="0" spc="-15"/>
              <a:t> </a:t>
            </a:r>
            <a:r>
              <a:rPr dirty="0" spc="-5"/>
              <a:t>INR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77848" y="1221994"/>
            <a:ext cx="6962775" cy="1847214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</a:pP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Premium</a:t>
            </a:r>
            <a:r>
              <a:rPr dirty="0" sz="2400" spc="-2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sponsorship</a:t>
            </a:r>
            <a:r>
              <a:rPr dirty="0" sz="2400" spc="-229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package</a:t>
            </a:r>
            <a:r>
              <a:rPr dirty="0" sz="2400" spc="-2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5" b="1">
                <a:solidFill>
                  <a:srgbClr val="FFFF00"/>
                </a:solidFill>
                <a:latin typeface="Arial"/>
                <a:cs typeface="Arial"/>
              </a:rPr>
              <a:t>worth</a:t>
            </a:r>
            <a:r>
              <a:rPr dirty="0" sz="2400" spc="-2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rs</a:t>
            </a:r>
            <a:r>
              <a:rPr dirty="0" sz="2400" spc="-2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1,00,000 </a:t>
            </a:r>
            <a:r>
              <a:rPr dirty="0" sz="2400" spc="-6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00"/>
                </a:solidFill>
                <a:latin typeface="Arial"/>
                <a:cs typeface="Arial"/>
              </a:rPr>
              <a:t>is</a:t>
            </a:r>
            <a:r>
              <a:rPr dirty="0" sz="2400" spc="-17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dirty="0" sz="2400" spc="-17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customised</a:t>
            </a:r>
            <a:r>
              <a:rPr dirty="0" sz="2400" spc="-1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package</a:t>
            </a:r>
            <a:r>
              <a:rPr dirty="0" sz="2400" spc="-16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00"/>
                </a:solidFill>
                <a:latin typeface="Arial"/>
                <a:cs typeface="Arial"/>
              </a:rPr>
              <a:t>that</a:t>
            </a:r>
            <a:r>
              <a:rPr dirty="0" sz="2400" spc="-16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will</a:t>
            </a:r>
            <a:r>
              <a:rPr dirty="0" sz="2400" spc="-1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FFFF00"/>
                </a:solidFill>
                <a:latin typeface="Arial"/>
                <a:cs typeface="Arial"/>
              </a:rPr>
              <a:t>offer</a:t>
            </a:r>
            <a:r>
              <a:rPr dirty="0" sz="2400" spc="-18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00"/>
                </a:solidFill>
                <a:latin typeface="Arial"/>
                <a:cs typeface="Arial"/>
              </a:rPr>
              <a:t>you</a:t>
            </a:r>
            <a:r>
              <a:rPr dirty="0" sz="2400" spc="-17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00"/>
                </a:solidFill>
                <a:latin typeface="Arial"/>
                <a:cs typeface="Arial"/>
              </a:rPr>
              <a:t>many </a:t>
            </a:r>
            <a:r>
              <a:rPr dirty="0" sz="2400" spc="-65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more</a:t>
            </a:r>
            <a:r>
              <a:rPr dirty="0" sz="2400" spc="-1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00"/>
                </a:solidFill>
                <a:latin typeface="Arial"/>
                <a:cs typeface="Arial"/>
              </a:rPr>
              <a:t>beneﬁts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00"/>
                </a:solidFill>
                <a:latin typeface="Arial"/>
                <a:cs typeface="Arial"/>
              </a:rPr>
              <a:t>from</a:t>
            </a:r>
            <a:r>
              <a:rPr dirty="0" sz="2400" spc="-1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this</a:t>
            </a:r>
            <a:r>
              <a:rPr dirty="0" sz="240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business</a:t>
            </a:r>
            <a:r>
              <a:rPr dirty="0" sz="240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event.</a:t>
            </a:r>
            <a:r>
              <a:rPr dirty="0" sz="2400" spc="15" b="1">
                <a:solidFill>
                  <a:srgbClr val="FFFF00"/>
                </a:solidFill>
                <a:latin typeface="Arial"/>
                <a:cs typeface="Arial"/>
              </a:rPr>
              <a:t> This </a:t>
            </a:r>
            <a:r>
              <a:rPr dirty="0" sz="2400" spc="2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package gives </a:t>
            </a:r>
            <a:r>
              <a:rPr dirty="0" sz="2400" spc="-15" b="1">
                <a:solidFill>
                  <a:srgbClr val="FFFF00"/>
                </a:solidFill>
                <a:latin typeface="Arial"/>
                <a:cs typeface="Arial"/>
              </a:rPr>
              <a:t>you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Standard pack beneﬁts </a:t>
            </a:r>
            <a:r>
              <a:rPr dirty="0" sz="2400" b="1">
                <a:solidFill>
                  <a:srgbClr val="FFFF00"/>
                </a:solidFill>
                <a:latin typeface="Arial"/>
                <a:cs typeface="Arial"/>
              </a:rPr>
              <a:t>+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the </a:t>
            </a:r>
            <a:r>
              <a:rPr dirty="0" sz="2400" spc="-6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other added</a:t>
            </a:r>
            <a:r>
              <a:rPr dirty="0" sz="2400" spc="-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00"/>
                </a:solidFill>
                <a:latin typeface="Arial"/>
                <a:cs typeface="Arial"/>
              </a:rPr>
              <a:t>beneﬁts.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110480"/>
            <a:chOff x="-4762" y="33337"/>
            <a:chExt cx="914908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5199" y="1329689"/>
              <a:ext cx="8099425" cy="3813810"/>
            </a:xfrm>
            <a:custGeom>
              <a:avLst/>
              <a:gdLst/>
              <a:ahLst/>
              <a:cxnLst/>
              <a:rect l="l" t="t" r="r" b="b"/>
              <a:pathLst>
                <a:path w="8099425" h="3813810">
                  <a:moveTo>
                    <a:pt x="8099425" y="0"/>
                  </a:moveTo>
                  <a:lnTo>
                    <a:pt x="0" y="0"/>
                  </a:lnTo>
                  <a:lnTo>
                    <a:pt x="0" y="3813810"/>
                  </a:lnTo>
                  <a:lnTo>
                    <a:pt x="8099425" y="3813810"/>
                  </a:lnTo>
                  <a:lnTo>
                    <a:pt x="809942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18412" y="254253"/>
            <a:ext cx="7807325" cy="6508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Sponsorship</a:t>
            </a:r>
            <a:r>
              <a:rPr dirty="0" spc="-10"/>
              <a:t> </a:t>
            </a:r>
            <a:r>
              <a:rPr dirty="0" spc="-5"/>
              <a:t>Packages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0"/>
              <a:t> </a:t>
            </a:r>
            <a:r>
              <a:rPr dirty="0" spc="-5"/>
              <a:t>1,00,000</a:t>
            </a:r>
            <a:r>
              <a:rPr dirty="0" spc="-15"/>
              <a:t> </a:t>
            </a:r>
            <a:r>
              <a:rPr dirty="0" spc="-5"/>
              <a:t>INR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51940" y="1358010"/>
            <a:ext cx="7723505" cy="370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marR="10795" indent="-344805">
              <a:lnSpc>
                <a:spcPct val="115300"/>
              </a:lnSpc>
              <a:spcBef>
                <a:spcPts val="100"/>
              </a:spcBef>
              <a:buChar char="●"/>
              <a:tabLst>
                <a:tab pos="356870" algn="l"/>
                <a:tab pos="357505" algn="l"/>
              </a:tabLst>
            </a:pPr>
            <a:r>
              <a:rPr dirty="0" sz="1500" spc="-5">
                <a:latin typeface="Microsoft Sans Serif"/>
                <a:cs typeface="Microsoft Sans Serif"/>
              </a:rPr>
              <a:t>Business endorsement and promotion online and offline; </a:t>
            </a:r>
            <a:r>
              <a:rPr dirty="0" sz="1500" spc="-10">
                <a:latin typeface="Microsoft Sans Serif"/>
                <a:cs typeface="Microsoft Sans Serif"/>
              </a:rPr>
              <a:t>Social media </a:t>
            </a:r>
            <a:r>
              <a:rPr dirty="0" sz="1500" spc="-5">
                <a:latin typeface="Microsoft Sans Serif"/>
                <a:cs typeface="Microsoft Sans Serif"/>
              </a:rPr>
              <a:t>presence, Onsite </a:t>
            </a:r>
            <a:r>
              <a:rPr dirty="0" sz="1500" spc="-38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Advertising,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Stage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promotion</a:t>
            </a:r>
            <a:endParaRPr sz="15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275"/>
              </a:spcBef>
              <a:buChar char="●"/>
              <a:tabLst>
                <a:tab pos="356870" algn="l"/>
                <a:tab pos="357505" algn="l"/>
              </a:tabLst>
            </a:pPr>
            <a:r>
              <a:rPr dirty="0" sz="1500" spc="-5">
                <a:latin typeface="Microsoft Sans Serif"/>
                <a:cs typeface="Microsoft Sans Serif"/>
              </a:rPr>
              <a:t>Branding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ad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at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the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venue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across</a:t>
            </a:r>
            <a:r>
              <a:rPr dirty="0" sz="1500" spc="-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AGRA</a:t>
            </a:r>
            <a:endParaRPr sz="15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265"/>
              </a:spcBef>
              <a:buChar char="●"/>
              <a:tabLst>
                <a:tab pos="356870" algn="l"/>
                <a:tab pos="357505" algn="l"/>
              </a:tabLst>
            </a:pPr>
            <a:r>
              <a:rPr dirty="0" sz="1500" spc="-5">
                <a:latin typeface="Microsoft Sans Serif"/>
                <a:cs typeface="Microsoft Sans Serif"/>
              </a:rPr>
              <a:t>The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event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5">
                <a:latin typeface="Microsoft Sans Serif"/>
                <a:cs typeface="Microsoft Sans Serif"/>
              </a:rPr>
              <a:t>will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be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attended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by</a:t>
            </a:r>
            <a:r>
              <a:rPr dirty="0" sz="1500" spc="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all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the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top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business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people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VIPs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all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over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UP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state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as</a:t>
            </a:r>
            <a:endParaRPr sz="1500">
              <a:latin typeface="Microsoft Sans Serif"/>
              <a:cs typeface="Microsoft Sans Serif"/>
            </a:endParaRPr>
          </a:p>
          <a:p>
            <a:pPr marL="356870" marR="46990">
              <a:lnSpc>
                <a:spcPct val="114799"/>
              </a:lnSpc>
              <a:spcBef>
                <a:spcPts val="10"/>
              </a:spcBef>
            </a:pPr>
            <a:r>
              <a:rPr dirty="0" sz="1500" spc="-10">
                <a:latin typeface="Microsoft Sans Serif"/>
                <a:cs typeface="Microsoft Sans Serif"/>
              </a:rPr>
              <a:t>well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as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across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pan</a:t>
            </a:r>
            <a:r>
              <a:rPr dirty="0" sz="1500" spc="3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India.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The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bigshots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from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business,politics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social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circles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are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part </a:t>
            </a:r>
            <a:r>
              <a:rPr dirty="0" sz="1500" spc="-38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of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the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event,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in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the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presence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of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5">
                <a:latin typeface="Microsoft Sans Serif"/>
                <a:cs typeface="Microsoft Sans Serif"/>
              </a:rPr>
              <a:t>200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Key</a:t>
            </a:r>
            <a:r>
              <a:rPr dirty="0" sz="1500" spc="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Entrepreneur's,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Businessmen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&amp;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women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5">
                <a:latin typeface="Microsoft Sans Serif"/>
                <a:cs typeface="Microsoft Sans Serif"/>
              </a:rPr>
              <a:t>and 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Social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activists,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from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different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fields</a:t>
            </a:r>
            <a:r>
              <a:rPr dirty="0" sz="150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CEOs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&amp;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representatives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of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leading </a:t>
            </a:r>
            <a:r>
              <a:rPr dirty="0" sz="150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Organizations,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you</a:t>
            </a:r>
            <a:r>
              <a:rPr dirty="0" sz="1500" spc="3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stand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</a:t>
            </a:r>
            <a:r>
              <a:rPr dirty="0" sz="1500" spc="3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chance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to</a:t>
            </a:r>
            <a:r>
              <a:rPr dirty="0" sz="1500" spc="3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share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your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business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ideas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with</a:t>
            </a:r>
            <a:r>
              <a:rPr dirty="0" sz="1500" spc="3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them,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mingle</a:t>
            </a:r>
            <a:r>
              <a:rPr dirty="0" sz="1500" spc="-15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with </a:t>
            </a:r>
            <a:r>
              <a:rPr dirty="0" sz="1500" spc="-38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them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make</a:t>
            </a:r>
            <a:r>
              <a:rPr dirty="0" sz="150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contacts</a:t>
            </a:r>
            <a:endParaRPr sz="1500">
              <a:latin typeface="Microsoft Sans Serif"/>
              <a:cs typeface="Microsoft Sans Serif"/>
            </a:endParaRPr>
          </a:p>
          <a:p>
            <a:pPr marL="356870" indent="-344805">
              <a:lnSpc>
                <a:spcPct val="100000"/>
              </a:lnSpc>
              <a:spcBef>
                <a:spcPts val="280"/>
              </a:spcBef>
              <a:buChar char="●"/>
              <a:tabLst>
                <a:tab pos="356870" algn="l"/>
                <a:tab pos="357505" algn="l"/>
              </a:tabLst>
            </a:pPr>
            <a:r>
              <a:rPr dirty="0" sz="1500" spc="-5">
                <a:latin typeface="Microsoft Sans Serif"/>
                <a:cs typeface="Microsoft Sans Serif"/>
              </a:rPr>
              <a:t>Chance</a:t>
            </a:r>
            <a:r>
              <a:rPr dirty="0" sz="1500" spc="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to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grab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your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future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business</a:t>
            </a:r>
            <a:r>
              <a:rPr dirty="0" sz="1500" spc="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investors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or</a:t>
            </a:r>
            <a:r>
              <a:rPr dirty="0" sz="1500" spc="-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partners</a:t>
            </a:r>
            <a:endParaRPr sz="1500">
              <a:latin typeface="Microsoft Sans Serif"/>
              <a:cs typeface="Microsoft Sans Serif"/>
            </a:endParaRPr>
          </a:p>
          <a:p>
            <a:pPr marL="356870" marR="183515" indent="-344805">
              <a:lnSpc>
                <a:spcPct val="114700"/>
              </a:lnSpc>
              <a:spcBef>
                <a:spcPts val="10"/>
              </a:spcBef>
              <a:buChar char="●"/>
              <a:tabLst>
                <a:tab pos="356870" algn="l"/>
                <a:tab pos="357505" algn="l"/>
              </a:tabLst>
            </a:pPr>
            <a:r>
              <a:rPr dirty="0" sz="1500" spc="-5">
                <a:latin typeface="Microsoft Sans Serif"/>
                <a:cs typeface="Microsoft Sans Serif"/>
              </a:rPr>
              <a:t>Chance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to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convey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your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business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details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30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make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contacts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with</a:t>
            </a:r>
            <a:r>
              <a:rPr dirty="0" sz="1500" spc="2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VIPs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and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key</a:t>
            </a:r>
            <a:r>
              <a:rPr dirty="0" sz="1500" spc="-18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people </a:t>
            </a:r>
            <a:r>
              <a:rPr dirty="0" sz="1500" spc="-385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from </a:t>
            </a:r>
            <a:r>
              <a:rPr dirty="0" sz="1500" spc="-10">
                <a:latin typeface="Microsoft Sans Serif"/>
                <a:cs typeface="Microsoft Sans Serif"/>
              </a:rPr>
              <a:t>all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over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INDIA</a:t>
            </a:r>
            <a:endParaRPr sz="1500">
              <a:latin typeface="Microsoft Sans Serif"/>
              <a:cs typeface="Microsoft Sans Serif"/>
            </a:endParaRPr>
          </a:p>
          <a:p>
            <a:pPr marL="356870" marR="5080" indent="-344805">
              <a:lnSpc>
                <a:spcPts val="2080"/>
              </a:lnSpc>
              <a:spcBef>
                <a:spcPts val="85"/>
              </a:spcBef>
              <a:buChar char="●"/>
              <a:tabLst>
                <a:tab pos="356870" algn="l"/>
                <a:tab pos="357505" algn="l"/>
              </a:tabLst>
            </a:pPr>
            <a:r>
              <a:rPr dirty="0" sz="1500" spc="-5">
                <a:latin typeface="Microsoft Sans Serif"/>
                <a:cs typeface="Microsoft Sans Serif"/>
              </a:rPr>
              <a:t>Part </a:t>
            </a:r>
            <a:r>
              <a:rPr dirty="0" sz="1500">
                <a:latin typeface="Microsoft Sans Serif"/>
                <a:cs typeface="Microsoft Sans Serif"/>
              </a:rPr>
              <a:t>of</a:t>
            </a:r>
            <a:r>
              <a:rPr dirty="0" sz="1500" spc="-10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the</a:t>
            </a:r>
            <a:r>
              <a:rPr dirty="0" sz="1500" spc="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inaugural</a:t>
            </a:r>
            <a:r>
              <a:rPr dirty="0" sz="1500" spc="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ceremony</a:t>
            </a:r>
            <a:r>
              <a:rPr dirty="0" sz="1500" spc="-10">
                <a:latin typeface="Microsoft Sans Serif"/>
                <a:cs typeface="Microsoft Sans Serif"/>
              </a:rPr>
              <a:t> </a:t>
            </a:r>
            <a:r>
              <a:rPr dirty="0" sz="1500">
                <a:latin typeface="Microsoft Sans Serif"/>
                <a:cs typeface="Microsoft Sans Serif"/>
              </a:rPr>
              <a:t>that</a:t>
            </a:r>
            <a:r>
              <a:rPr dirty="0" sz="1500" spc="-5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includes</a:t>
            </a:r>
            <a:r>
              <a:rPr dirty="0" sz="1500">
                <a:latin typeface="Microsoft Sans Serif"/>
                <a:cs typeface="Microsoft Sans Serif"/>
              </a:rPr>
              <a:t> the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lighting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of</a:t>
            </a:r>
            <a:r>
              <a:rPr dirty="0" sz="1500" spc="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the</a:t>
            </a:r>
            <a:r>
              <a:rPr dirty="0" sz="150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Inauguration</a:t>
            </a:r>
            <a:r>
              <a:rPr dirty="0" sz="150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Lamp</a:t>
            </a:r>
            <a:r>
              <a:rPr dirty="0" sz="1500" spc="1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along </a:t>
            </a:r>
            <a:r>
              <a:rPr dirty="0" sz="1500" spc="-380">
                <a:latin typeface="Microsoft Sans Serif"/>
                <a:cs typeface="Microsoft Sans Serif"/>
              </a:rPr>
              <a:t> </a:t>
            </a:r>
            <a:r>
              <a:rPr dirty="0" sz="1500" spc="-10">
                <a:latin typeface="Microsoft Sans Serif"/>
                <a:cs typeface="Microsoft Sans Serif"/>
              </a:rPr>
              <a:t>with</a:t>
            </a:r>
            <a:r>
              <a:rPr dirty="0" sz="1500" spc="1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the</a:t>
            </a:r>
            <a:r>
              <a:rPr dirty="0" sz="1500" spc="20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Chief</a:t>
            </a:r>
            <a:r>
              <a:rPr dirty="0" sz="1500" spc="5">
                <a:latin typeface="Microsoft Sans Serif"/>
                <a:cs typeface="Microsoft Sans Serif"/>
              </a:rPr>
              <a:t> </a:t>
            </a:r>
            <a:r>
              <a:rPr dirty="0" sz="1500" spc="-5">
                <a:latin typeface="Microsoft Sans Serif"/>
                <a:cs typeface="Microsoft Sans Serif"/>
              </a:rPr>
              <a:t>Guest.</a:t>
            </a:r>
            <a:endParaRPr sz="1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110480"/>
            <a:chOff x="-4762" y="33337"/>
            <a:chExt cx="914908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230" y="38100"/>
              <a:ext cx="8617585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5199" y="1329689"/>
              <a:ext cx="8099425" cy="3813810"/>
            </a:xfrm>
            <a:custGeom>
              <a:avLst/>
              <a:gdLst/>
              <a:ahLst/>
              <a:cxnLst/>
              <a:rect l="l" t="t" r="r" b="b"/>
              <a:pathLst>
                <a:path w="8099425" h="3813810">
                  <a:moveTo>
                    <a:pt x="8099425" y="0"/>
                  </a:moveTo>
                  <a:lnTo>
                    <a:pt x="0" y="0"/>
                  </a:lnTo>
                  <a:lnTo>
                    <a:pt x="0" y="3813810"/>
                  </a:lnTo>
                  <a:lnTo>
                    <a:pt x="8099425" y="3813810"/>
                  </a:lnTo>
                  <a:lnTo>
                    <a:pt x="809942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18412" y="254253"/>
            <a:ext cx="7807959" cy="6508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Sponsorship</a:t>
            </a:r>
            <a:r>
              <a:rPr dirty="0" spc="-15"/>
              <a:t> </a:t>
            </a:r>
            <a:r>
              <a:rPr dirty="0" spc="-5"/>
              <a:t>Packages </a:t>
            </a:r>
            <a:r>
              <a:rPr dirty="0"/>
              <a:t>-</a:t>
            </a:r>
            <a:r>
              <a:rPr dirty="0" spc="-15"/>
              <a:t> </a:t>
            </a:r>
            <a:r>
              <a:rPr dirty="0" spc="-5"/>
              <a:t>1,00,000</a:t>
            </a:r>
            <a:r>
              <a:rPr dirty="0" spc="-10"/>
              <a:t> </a:t>
            </a:r>
            <a:r>
              <a:rPr dirty="0" spc="-5"/>
              <a:t>INR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29080" y="1350391"/>
            <a:ext cx="7826375" cy="3803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730" marR="26034" indent="-367665">
              <a:lnSpc>
                <a:spcPct val="114999"/>
              </a:lnSpc>
              <a:spcBef>
                <a:spcPts val="100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spc="-5">
                <a:latin typeface="Microsoft Sans Serif"/>
                <a:cs typeface="Microsoft Sans Serif"/>
              </a:rPr>
              <a:t>Part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of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welcome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ceremony</a:t>
            </a:r>
            <a:r>
              <a:rPr dirty="0" sz="1800" spc="5">
                <a:latin typeface="Microsoft Sans Serif"/>
                <a:cs typeface="Microsoft Sans Serif"/>
              </a:rPr>
              <a:t> that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include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presentation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of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Welcome</a:t>
            </a:r>
            <a:r>
              <a:rPr dirty="0" sz="1800" spc="-24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Bouquet </a:t>
            </a:r>
            <a:r>
              <a:rPr dirty="0" sz="1800" spc="-459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to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the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Chief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Guest</a:t>
            </a:r>
            <a:endParaRPr sz="1800">
              <a:latin typeface="Microsoft Sans Serif"/>
              <a:cs typeface="Microsoft Sans Serif"/>
            </a:endParaRPr>
          </a:p>
          <a:p>
            <a:pPr marL="379730" marR="770890" indent="-367665">
              <a:lnSpc>
                <a:spcPct val="114999"/>
              </a:lnSpc>
              <a:buChar char="●"/>
              <a:tabLst>
                <a:tab pos="379730" algn="l"/>
                <a:tab pos="380365" algn="l"/>
              </a:tabLst>
            </a:pPr>
            <a:r>
              <a:rPr dirty="0" sz="1800" spc="-10">
                <a:latin typeface="Microsoft Sans Serif"/>
                <a:cs typeface="Microsoft Sans Serif"/>
              </a:rPr>
              <a:t>All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time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presence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in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this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entertainment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and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information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filled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event </a:t>
            </a:r>
            <a:r>
              <a:rPr dirty="0" sz="1800" spc="-459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including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food,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snacks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and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drinks</a:t>
            </a:r>
            <a:endParaRPr sz="1800">
              <a:latin typeface="Microsoft Sans Serif"/>
              <a:cs typeface="Microsoft Sans Serif"/>
            </a:endParaRPr>
          </a:p>
          <a:p>
            <a:pPr marL="379730" marR="506095" indent="-367665">
              <a:lnSpc>
                <a:spcPct val="114999"/>
              </a:lnSpc>
              <a:buChar char="●"/>
              <a:tabLst>
                <a:tab pos="379730" algn="l"/>
                <a:tab pos="380365" algn="l"/>
              </a:tabLst>
            </a:pPr>
            <a:r>
              <a:rPr dirty="0" sz="1800" spc="-5">
                <a:latin typeface="Microsoft Sans Serif"/>
                <a:cs typeface="Microsoft Sans Serif"/>
              </a:rPr>
              <a:t>Unique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platform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that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can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be</a:t>
            </a:r>
            <a:r>
              <a:rPr dirty="0" sz="1800" spc="3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used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to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build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new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work</a:t>
            </a:r>
            <a:r>
              <a:rPr dirty="0" sz="1800" spc="6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partnerships</a:t>
            </a:r>
            <a:r>
              <a:rPr dirty="0" sz="1800" spc="-2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 </a:t>
            </a:r>
            <a:r>
              <a:rPr dirty="0" sz="1800" spc="-46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collaboration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avenues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and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highlight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social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issues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so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that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much </a:t>
            </a:r>
            <a:r>
              <a:rPr dirty="0" sz="180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required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change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starts.</a:t>
            </a:r>
            <a:endParaRPr sz="1800">
              <a:latin typeface="Microsoft Sans Serif"/>
              <a:cs typeface="Microsoft Sans Serif"/>
            </a:endParaRPr>
          </a:p>
          <a:p>
            <a:pPr marL="379730" marR="384810" indent="-367665">
              <a:lnSpc>
                <a:spcPct val="114999"/>
              </a:lnSpc>
              <a:spcBef>
                <a:spcPts val="5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spc="-5">
                <a:latin typeface="Microsoft Sans Serif"/>
                <a:cs typeface="Microsoft Sans Serif"/>
              </a:rPr>
              <a:t>Sponsor's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Name/Brand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Logo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15">
                <a:latin typeface="Microsoft Sans Serif"/>
                <a:cs typeface="Microsoft Sans Serif"/>
              </a:rPr>
              <a:t>will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appear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as</a:t>
            </a:r>
            <a:r>
              <a:rPr dirty="0" sz="1800" spc="3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sponsor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in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all </a:t>
            </a:r>
            <a:r>
              <a:rPr dirty="0" sz="1800" spc="-5">
                <a:latin typeface="Microsoft Sans Serif"/>
                <a:cs typeface="Microsoft Sans Serif"/>
              </a:rPr>
              <a:t> Advertisements, Invitation </a:t>
            </a:r>
            <a:r>
              <a:rPr dirty="0" sz="1800">
                <a:latin typeface="Microsoft Sans Serif"/>
                <a:cs typeface="Microsoft Sans Serif"/>
              </a:rPr>
              <a:t>Cards, </a:t>
            </a:r>
            <a:r>
              <a:rPr dirty="0" sz="1800" spc="-5">
                <a:latin typeface="Microsoft Sans Serif"/>
                <a:cs typeface="Microsoft Sans Serif"/>
              </a:rPr>
              <a:t>Stage Backdrop, LED </a:t>
            </a:r>
            <a:r>
              <a:rPr dirty="0" sz="1800">
                <a:latin typeface="Microsoft Sans Serif"/>
                <a:cs typeface="Microsoft Sans Serif"/>
              </a:rPr>
              <a:t>ads, </a:t>
            </a:r>
            <a:r>
              <a:rPr dirty="0" sz="1800" spc="-5">
                <a:latin typeface="Microsoft Sans Serif"/>
                <a:cs typeface="Microsoft Sans Serif"/>
              </a:rPr>
              <a:t>Banners, </a:t>
            </a:r>
            <a:r>
              <a:rPr dirty="0" sz="1800" spc="-46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Hoarding,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Podium,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etc.</a:t>
            </a:r>
            <a:endParaRPr sz="1800">
              <a:latin typeface="Microsoft Sans Serif"/>
              <a:cs typeface="Microsoft Sans Serif"/>
            </a:endParaRPr>
          </a:p>
          <a:p>
            <a:pPr marL="379730" marR="5080" indent="-367665">
              <a:lnSpc>
                <a:spcPct val="111700"/>
              </a:lnSpc>
              <a:spcBef>
                <a:spcPts val="70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logo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will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form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part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of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the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award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title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'Business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Icon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Awards’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225">
                <a:latin typeface="Microsoft Sans Serif"/>
                <a:cs typeface="Microsoft Sans Serif"/>
              </a:rPr>
              <a:t> </a:t>
            </a:r>
            <a:r>
              <a:rPr dirty="0" sz="1800" spc="-15">
                <a:latin typeface="Microsoft Sans Serif"/>
                <a:cs typeface="Microsoft Sans Serif"/>
              </a:rPr>
              <a:t>will </a:t>
            </a:r>
            <a:r>
              <a:rPr dirty="0" sz="1800" spc="-459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always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be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placed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over</a:t>
            </a:r>
            <a:r>
              <a:rPr dirty="0" sz="1800" spc="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above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10">
                <a:latin typeface="Microsoft Sans Serif"/>
                <a:cs typeface="Microsoft Sans Serif"/>
              </a:rPr>
              <a:t> </a:t>
            </a:r>
            <a:r>
              <a:rPr dirty="0" sz="1800" spc="-5">
                <a:latin typeface="Microsoft Sans Serif"/>
                <a:cs typeface="Microsoft Sans Serif"/>
              </a:rPr>
              <a:t>title.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110480"/>
            <a:chOff x="-4762" y="33337"/>
            <a:chExt cx="914908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230" y="38100"/>
              <a:ext cx="8617585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5199" y="1329689"/>
              <a:ext cx="8099425" cy="3813810"/>
            </a:xfrm>
            <a:custGeom>
              <a:avLst/>
              <a:gdLst/>
              <a:ahLst/>
              <a:cxnLst/>
              <a:rect l="l" t="t" r="r" b="b"/>
              <a:pathLst>
                <a:path w="8099425" h="3813810">
                  <a:moveTo>
                    <a:pt x="8099425" y="0"/>
                  </a:moveTo>
                  <a:lnTo>
                    <a:pt x="0" y="0"/>
                  </a:lnTo>
                  <a:lnTo>
                    <a:pt x="0" y="3813810"/>
                  </a:lnTo>
                  <a:lnTo>
                    <a:pt x="8099425" y="3813810"/>
                  </a:lnTo>
                  <a:lnTo>
                    <a:pt x="809942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18412" y="254253"/>
            <a:ext cx="7807325" cy="6508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Sponsorship</a:t>
            </a:r>
            <a:r>
              <a:rPr dirty="0" spc="-15"/>
              <a:t> </a:t>
            </a:r>
            <a:r>
              <a:rPr dirty="0" spc="-5"/>
              <a:t>Packages </a:t>
            </a:r>
            <a:r>
              <a:rPr dirty="0"/>
              <a:t>-</a:t>
            </a:r>
            <a:r>
              <a:rPr dirty="0" spc="-15"/>
              <a:t> </a:t>
            </a:r>
            <a:r>
              <a:rPr dirty="0" spc="-5"/>
              <a:t>1,00,000</a:t>
            </a:r>
            <a:r>
              <a:rPr dirty="0" spc="-15"/>
              <a:t> </a:t>
            </a:r>
            <a:r>
              <a:rPr dirty="0" spc="-5"/>
              <a:t>INR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06220" y="1345819"/>
            <a:ext cx="7786370" cy="260032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402590" indent="-390525">
              <a:lnSpc>
                <a:spcPct val="100000"/>
              </a:lnSpc>
              <a:spcBef>
                <a:spcPts val="470"/>
              </a:spcBef>
              <a:buChar char="●"/>
              <a:tabLst>
                <a:tab pos="402590" algn="l"/>
                <a:tab pos="403225" algn="l"/>
              </a:tabLst>
            </a:pPr>
            <a:r>
              <a:rPr dirty="0" sz="2100" spc="-5">
                <a:latin typeface="Microsoft Sans Serif"/>
                <a:cs typeface="Microsoft Sans Serif"/>
              </a:rPr>
              <a:t>Ramp</a:t>
            </a:r>
            <a:r>
              <a:rPr dirty="0" sz="2100" spc="5">
                <a:latin typeface="Microsoft Sans Serif"/>
                <a:cs typeface="Microsoft Sans Serif"/>
              </a:rPr>
              <a:t> </a:t>
            </a:r>
            <a:r>
              <a:rPr dirty="0" sz="2100" spc="-25">
                <a:latin typeface="Microsoft Sans Serif"/>
                <a:cs typeface="Microsoft Sans Serif"/>
              </a:rPr>
              <a:t>Walk</a:t>
            </a:r>
            <a:r>
              <a:rPr dirty="0" sz="2100" spc="-3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with</a:t>
            </a:r>
            <a:r>
              <a:rPr dirty="0" sz="2100" spc="1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models</a:t>
            </a:r>
            <a:endParaRPr sz="2100">
              <a:latin typeface="Microsoft Sans Serif"/>
              <a:cs typeface="Microsoft Sans Serif"/>
            </a:endParaRPr>
          </a:p>
          <a:p>
            <a:pPr marL="402590" marR="1348740" indent="-390525">
              <a:lnSpc>
                <a:spcPts val="2900"/>
              </a:lnSpc>
              <a:spcBef>
                <a:spcPts val="150"/>
              </a:spcBef>
              <a:buChar char="●"/>
              <a:tabLst>
                <a:tab pos="402590" algn="l"/>
                <a:tab pos="403225" algn="l"/>
              </a:tabLst>
            </a:pPr>
            <a:r>
              <a:rPr dirty="0" sz="2100" spc="-50">
                <a:latin typeface="Microsoft Sans Serif"/>
                <a:cs typeface="Microsoft Sans Serif"/>
              </a:rPr>
              <a:t>Your</a:t>
            </a:r>
            <a:r>
              <a:rPr dirty="0" sz="2100" spc="-95">
                <a:latin typeface="Microsoft Sans Serif"/>
                <a:cs typeface="Microsoft Sans Serif"/>
              </a:rPr>
              <a:t> </a:t>
            </a:r>
            <a:r>
              <a:rPr dirty="0" sz="2100">
                <a:latin typeface="Microsoft Sans Serif"/>
                <a:cs typeface="Microsoft Sans Serif"/>
              </a:rPr>
              <a:t>story</a:t>
            </a:r>
            <a:r>
              <a:rPr dirty="0" sz="2100" spc="2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from</a:t>
            </a:r>
            <a:r>
              <a:rPr dirty="0" sz="2100" spc="3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being</a:t>
            </a:r>
            <a:r>
              <a:rPr dirty="0" sz="2100" spc="2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a</a:t>
            </a:r>
            <a:r>
              <a:rPr dirty="0" sz="2100" spc="2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normal</a:t>
            </a:r>
            <a:r>
              <a:rPr dirty="0" sz="2100" spc="2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working</a:t>
            </a:r>
            <a:r>
              <a:rPr dirty="0" sz="2100" spc="2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person</a:t>
            </a:r>
            <a:r>
              <a:rPr dirty="0" sz="2100" spc="30">
                <a:latin typeface="Microsoft Sans Serif"/>
                <a:cs typeface="Microsoft Sans Serif"/>
              </a:rPr>
              <a:t> </a:t>
            </a:r>
            <a:r>
              <a:rPr dirty="0" sz="2100">
                <a:latin typeface="Microsoft Sans Serif"/>
                <a:cs typeface="Microsoft Sans Serif"/>
              </a:rPr>
              <a:t>to</a:t>
            </a:r>
            <a:r>
              <a:rPr dirty="0" sz="2100" spc="2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a </a:t>
            </a:r>
            <a:r>
              <a:rPr dirty="0" sz="2100" spc="-54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businessman</a:t>
            </a:r>
            <a:r>
              <a:rPr dirty="0" sz="2100" spc="20">
                <a:latin typeface="Microsoft Sans Serif"/>
                <a:cs typeface="Microsoft Sans Serif"/>
              </a:rPr>
              <a:t> </a:t>
            </a:r>
            <a:r>
              <a:rPr dirty="0" sz="2100" spc="-10">
                <a:latin typeface="Microsoft Sans Serif"/>
                <a:cs typeface="Microsoft Sans Serif"/>
              </a:rPr>
              <a:t>will</a:t>
            </a:r>
            <a:r>
              <a:rPr dirty="0" sz="2100" spc="2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be</a:t>
            </a:r>
            <a:r>
              <a:rPr dirty="0" sz="2100" spc="2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highlighted</a:t>
            </a:r>
            <a:r>
              <a:rPr dirty="0" sz="2100" spc="1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by</a:t>
            </a:r>
            <a:r>
              <a:rPr dirty="0" sz="2100" spc="25">
                <a:latin typeface="Microsoft Sans Serif"/>
                <a:cs typeface="Microsoft Sans Serif"/>
              </a:rPr>
              <a:t> </a:t>
            </a:r>
            <a:r>
              <a:rPr dirty="0" sz="2100">
                <a:latin typeface="Microsoft Sans Serif"/>
                <a:cs typeface="Microsoft Sans Serif"/>
              </a:rPr>
              <a:t>the</a:t>
            </a:r>
            <a:r>
              <a:rPr dirty="0" sz="2100" spc="-4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host</a:t>
            </a:r>
            <a:endParaRPr sz="2100">
              <a:latin typeface="Microsoft Sans Serif"/>
              <a:cs typeface="Microsoft Sans Serif"/>
            </a:endParaRPr>
          </a:p>
          <a:p>
            <a:pPr marL="402590" indent="-390525">
              <a:lnSpc>
                <a:spcPct val="100000"/>
              </a:lnSpc>
              <a:spcBef>
                <a:spcPts val="220"/>
              </a:spcBef>
              <a:buChar char="●"/>
              <a:tabLst>
                <a:tab pos="402590" algn="l"/>
                <a:tab pos="403225" algn="l"/>
              </a:tabLst>
            </a:pPr>
            <a:r>
              <a:rPr dirty="0" sz="2100" spc="-5">
                <a:latin typeface="Microsoft Sans Serif"/>
                <a:cs typeface="Microsoft Sans Serif"/>
              </a:rPr>
              <a:t>Display</a:t>
            </a:r>
            <a:r>
              <a:rPr dirty="0" sz="2100" spc="15">
                <a:latin typeface="Microsoft Sans Serif"/>
                <a:cs typeface="Microsoft Sans Serif"/>
              </a:rPr>
              <a:t> </a:t>
            </a:r>
            <a:r>
              <a:rPr dirty="0" sz="2100">
                <a:latin typeface="Microsoft Sans Serif"/>
                <a:cs typeface="Microsoft Sans Serif"/>
              </a:rPr>
              <a:t>of</a:t>
            </a:r>
            <a:r>
              <a:rPr dirty="0" sz="2100" spc="3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your</a:t>
            </a:r>
            <a:r>
              <a:rPr dirty="0" sz="2100" spc="2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work</a:t>
            </a:r>
            <a:r>
              <a:rPr dirty="0" sz="2100" spc="3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and</a:t>
            </a:r>
            <a:r>
              <a:rPr dirty="0" sz="2100" spc="3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journey</a:t>
            </a:r>
            <a:r>
              <a:rPr dirty="0" sz="2100" spc="1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on</a:t>
            </a:r>
            <a:r>
              <a:rPr dirty="0" sz="2100" spc="25">
                <a:latin typeface="Microsoft Sans Serif"/>
                <a:cs typeface="Microsoft Sans Serif"/>
              </a:rPr>
              <a:t> </a:t>
            </a:r>
            <a:r>
              <a:rPr dirty="0" sz="2100">
                <a:latin typeface="Microsoft Sans Serif"/>
                <a:cs typeface="Microsoft Sans Serif"/>
              </a:rPr>
              <a:t>LED</a:t>
            </a:r>
            <a:r>
              <a:rPr dirty="0" sz="2100" spc="3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backdrop</a:t>
            </a:r>
            <a:r>
              <a:rPr dirty="0" sz="2100" spc="-7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display</a:t>
            </a:r>
            <a:endParaRPr sz="2100">
              <a:latin typeface="Microsoft Sans Serif"/>
              <a:cs typeface="Microsoft Sans Serif"/>
            </a:endParaRPr>
          </a:p>
          <a:p>
            <a:pPr marL="402590" indent="-390525">
              <a:lnSpc>
                <a:spcPct val="100000"/>
              </a:lnSpc>
              <a:spcBef>
                <a:spcPts val="370"/>
              </a:spcBef>
              <a:buChar char="●"/>
              <a:tabLst>
                <a:tab pos="402590" algn="l"/>
                <a:tab pos="403225" algn="l"/>
              </a:tabLst>
            </a:pPr>
            <a:r>
              <a:rPr dirty="0" sz="2100" spc="-5">
                <a:latin typeface="Microsoft Sans Serif"/>
                <a:cs typeface="Microsoft Sans Serif"/>
              </a:rPr>
              <a:t>Media</a:t>
            </a:r>
            <a:r>
              <a:rPr dirty="0" sz="2100" spc="3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coverage</a:t>
            </a:r>
            <a:r>
              <a:rPr dirty="0" sz="2100" spc="3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by</a:t>
            </a:r>
            <a:r>
              <a:rPr dirty="0" sz="2100" spc="2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News</a:t>
            </a:r>
            <a:r>
              <a:rPr dirty="0" sz="2100" spc="65">
                <a:latin typeface="Microsoft Sans Serif"/>
                <a:cs typeface="Microsoft Sans Serif"/>
              </a:rPr>
              <a:t> </a:t>
            </a:r>
            <a:r>
              <a:rPr dirty="0" sz="2100" spc="-30">
                <a:latin typeface="Microsoft Sans Serif"/>
                <a:cs typeface="Microsoft Sans Serif"/>
              </a:rPr>
              <a:t>paper,</a:t>
            </a:r>
            <a:r>
              <a:rPr dirty="0" sz="2100" spc="-1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News</a:t>
            </a:r>
            <a:r>
              <a:rPr dirty="0" sz="2100" spc="4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Channels,</a:t>
            </a:r>
            <a:r>
              <a:rPr dirty="0" sz="2100" spc="35">
                <a:latin typeface="Microsoft Sans Serif"/>
                <a:cs typeface="Microsoft Sans Serif"/>
              </a:rPr>
              <a:t> </a:t>
            </a:r>
            <a:r>
              <a:rPr dirty="0" sz="2100" spc="-10">
                <a:latin typeface="Microsoft Sans Serif"/>
                <a:cs typeface="Microsoft Sans Serif"/>
              </a:rPr>
              <a:t>social </a:t>
            </a:r>
            <a:r>
              <a:rPr dirty="0" sz="2100" spc="-5">
                <a:latin typeface="Microsoft Sans Serif"/>
                <a:cs typeface="Microsoft Sans Serif"/>
              </a:rPr>
              <a:t>media</a:t>
            </a:r>
            <a:endParaRPr sz="2100">
              <a:latin typeface="Microsoft Sans Serif"/>
              <a:cs typeface="Microsoft Sans Serif"/>
            </a:endParaRPr>
          </a:p>
          <a:p>
            <a:pPr marL="402590" indent="-390525">
              <a:lnSpc>
                <a:spcPct val="100000"/>
              </a:lnSpc>
              <a:spcBef>
                <a:spcPts val="385"/>
              </a:spcBef>
              <a:buChar char="●"/>
              <a:tabLst>
                <a:tab pos="402590" algn="l"/>
                <a:tab pos="403225" algn="l"/>
              </a:tabLst>
            </a:pPr>
            <a:r>
              <a:rPr dirty="0" sz="2100" spc="-5">
                <a:latin typeface="Microsoft Sans Serif"/>
                <a:cs typeface="Microsoft Sans Serif"/>
              </a:rPr>
              <a:t>Memento</a:t>
            </a:r>
            <a:r>
              <a:rPr dirty="0" sz="2100" spc="15">
                <a:latin typeface="Microsoft Sans Serif"/>
                <a:cs typeface="Microsoft Sans Serif"/>
              </a:rPr>
              <a:t> </a:t>
            </a:r>
            <a:r>
              <a:rPr dirty="0" sz="2100">
                <a:latin typeface="Microsoft Sans Serif"/>
                <a:cs typeface="Microsoft Sans Serif"/>
              </a:rPr>
              <a:t>from</a:t>
            </a:r>
            <a:r>
              <a:rPr dirty="0" sz="2100" spc="20">
                <a:latin typeface="Microsoft Sans Serif"/>
                <a:cs typeface="Microsoft Sans Serif"/>
              </a:rPr>
              <a:t> </a:t>
            </a:r>
            <a:r>
              <a:rPr dirty="0" sz="2100">
                <a:latin typeface="Microsoft Sans Serif"/>
                <a:cs typeface="Microsoft Sans Serif"/>
              </a:rPr>
              <a:t>the</a:t>
            </a:r>
            <a:r>
              <a:rPr dirty="0" sz="2100" spc="1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celebrity</a:t>
            </a:r>
            <a:r>
              <a:rPr dirty="0" sz="2100" spc="-1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Guest</a:t>
            </a:r>
            <a:endParaRPr sz="2100">
              <a:latin typeface="Microsoft Sans Serif"/>
              <a:cs typeface="Microsoft Sans Serif"/>
            </a:endParaRPr>
          </a:p>
          <a:p>
            <a:pPr marL="402590" indent="-390525">
              <a:lnSpc>
                <a:spcPct val="100000"/>
              </a:lnSpc>
              <a:spcBef>
                <a:spcPts val="375"/>
              </a:spcBef>
              <a:buChar char="●"/>
              <a:tabLst>
                <a:tab pos="402590" algn="l"/>
                <a:tab pos="403225" algn="l"/>
              </a:tabLst>
            </a:pPr>
            <a:r>
              <a:rPr dirty="0" sz="2100" spc="-5">
                <a:latin typeface="Microsoft Sans Serif"/>
                <a:cs typeface="Microsoft Sans Serif"/>
              </a:rPr>
              <a:t>Certificate</a:t>
            </a:r>
            <a:r>
              <a:rPr dirty="0" sz="2100" spc="20">
                <a:latin typeface="Microsoft Sans Serif"/>
                <a:cs typeface="Microsoft Sans Serif"/>
              </a:rPr>
              <a:t> </a:t>
            </a:r>
            <a:r>
              <a:rPr dirty="0" sz="2100">
                <a:latin typeface="Microsoft Sans Serif"/>
                <a:cs typeface="Microsoft Sans Serif"/>
              </a:rPr>
              <a:t>of</a:t>
            </a:r>
            <a:r>
              <a:rPr dirty="0" sz="2100" spc="1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achievement</a:t>
            </a:r>
            <a:r>
              <a:rPr dirty="0" sz="2100" spc="3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from</a:t>
            </a:r>
            <a:r>
              <a:rPr dirty="0" sz="2100" spc="30">
                <a:latin typeface="Microsoft Sans Serif"/>
                <a:cs typeface="Microsoft Sans Serif"/>
              </a:rPr>
              <a:t> </a:t>
            </a:r>
            <a:r>
              <a:rPr dirty="0" sz="2100">
                <a:latin typeface="Microsoft Sans Serif"/>
                <a:cs typeface="Microsoft Sans Serif"/>
              </a:rPr>
              <a:t>the</a:t>
            </a:r>
            <a:r>
              <a:rPr dirty="0" sz="2100" spc="15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celebrity</a:t>
            </a:r>
            <a:r>
              <a:rPr dirty="0" sz="2100" spc="-30">
                <a:latin typeface="Microsoft Sans Serif"/>
                <a:cs typeface="Microsoft Sans Serif"/>
              </a:rPr>
              <a:t> </a:t>
            </a:r>
            <a:r>
              <a:rPr dirty="0" sz="2100" spc="-5">
                <a:latin typeface="Microsoft Sans Serif"/>
                <a:cs typeface="Microsoft Sans Serif"/>
              </a:rPr>
              <a:t>Guest</a:t>
            </a:r>
            <a:endParaRPr sz="2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076825"/>
            <a:chOff x="-4762" y="33337"/>
            <a:chExt cx="914908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9879" y="897255"/>
              <a:ext cx="3754120" cy="42081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544570"/>
              <a:ext cx="5390514" cy="156083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9144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Sponsorship</a:t>
            </a:r>
            <a:r>
              <a:rPr dirty="0" spc="-10"/>
              <a:t> </a:t>
            </a:r>
            <a:r>
              <a:rPr dirty="0" spc="-5"/>
              <a:t>Packages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1,50,000</a:t>
            </a:r>
            <a:r>
              <a:rPr dirty="0" spc="-15"/>
              <a:t> </a:t>
            </a:r>
            <a:r>
              <a:rPr dirty="0" spc="-5"/>
              <a:t>INR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86586" y="1173759"/>
            <a:ext cx="3803650" cy="2339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Supe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dirty="0" sz="2200" spc="-39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P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dirty="0" sz="2200" spc="10" b="1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iu</a:t>
            </a:r>
            <a:r>
              <a:rPr dirty="0" sz="2200" spc="235" b="1">
                <a:solidFill>
                  <a:srgbClr val="FFFF00"/>
                </a:solidFill>
                <a:latin typeface="Arial"/>
                <a:cs typeface="Arial"/>
              </a:rPr>
              <a:t>m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sponsorship 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package</a:t>
            </a:r>
            <a:r>
              <a:rPr dirty="0" sz="2200" spc="-2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5" b="1">
                <a:solidFill>
                  <a:srgbClr val="FFFF00"/>
                </a:solidFill>
                <a:latin typeface="Arial"/>
                <a:cs typeface="Arial"/>
              </a:rPr>
              <a:t>worth</a:t>
            </a:r>
            <a:r>
              <a:rPr dirty="0" sz="2200" spc="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rs</a:t>
            </a:r>
            <a:r>
              <a:rPr dirty="0" sz="2200" spc="-1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1,50,000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FFFF00"/>
                </a:solidFill>
                <a:latin typeface="Arial"/>
                <a:cs typeface="Arial"/>
              </a:rPr>
              <a:t>is </a:t>
            </a:r>
            <a:r>
              <a:rPr dirty="0" sz="2200" spc="-59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a package that will </a:t>
            </a:r>
            <a:r>
              <a:rPr dirty="0" sz="2200" spc="-20" b="1">
                <a:solidFill>
                  <a:srgbClr val="FFFF00"/>
                </a:solidFill>
                <a:latin typeface="Arial"/>
                <a:cs typeface="Arial"/>
              </a:rPr>
              <a:t>offer </a:t>
            </a:r>
            <a:r>
              <a:rPr dirty="0" sz="2200" spc="-10" b="1">
                <a:solidFill>
                  <a:srgbClr val="FFFF00"/>
                </a:solidFill>
                <a:latin typeface="Arial"/>
                <a:cs typeface="Arial"/>
              </a:rPr>
              <a:t>you </a:t>
            </a:r>
            <a:r>
              <a:rPr dirty="0" sz="2200" spc="-60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beneﬁts of Standard pack +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Premium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pack 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+ more value </a:t>
            </a:r>
            <a:r>
              <a:rPr dirty="0" sz="2200" spc="-60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FFFF00"/>
                </a:solidFill>
                <a:latin typeface="Arial"/>
                <a:cs typeface="Arial"/>
              </a:rPr>
              <a:t>added</a:t>
            </a:r>
            <a:r>
              <a:rPr dirty="0" sz="2200" spc="-5" b="1">
                <a:solidFill>
                  <a:srgbClr val="FFFF00"/>
                </a:solidFill>
                <a:latin typeface="Arial"/>
                <a:cs typeface="Arial"/>
              </a:rPr>
              <a:t> beneﬁts.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110480"/>
            <a:chOff x="-4762" y="33337"/>
            <a:chExt cx="914908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230" y="38100"/>
              <a:ext cx="8617585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5199" y="1329689"/>
              <a:ext cx="8099425" cy="3813810"/>
            </a:xfrm>
            <a:custGeom>
              <a:avLst/>
              <a:gdLst/>
              <a:ahLst/>
              <a:cxnLst/>
              <a:rect l="l" t="t" r="r" b="b"/>
              <a:pathLst>
                <a:path w="8099425" h="3813810">
                  <a:moveTo>
                    <a:pt x="8099425" y="0"/>
                  </a:moveTo>
                  <a:lnTo>
                    <a:pt x="0" y="0"/>
                  </a:lnTo>
                  <a:lnTo>
                    <a:pt x="0" y="3813810"/>
                  </a:lnTo>
                  <a:lnTo>
                    <a:pt x="8099425" y="3813810"/>
                  </a:lnTo>
                  <a:lnTo>
                    <a:pt x="809942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9144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Sponsorship</a:t>
            </a:r>
            <a:r>
              <a:rPr dirty="0" spc="-10"/>
              <a:t> </a:t>
            </a:r>
            <a:r>
              <a:rPr dirty="0" spc="-5"/>
              <a:t>Packages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1,50,000</a:t>
            </a:r>
            <a:r>
              <a:rPr dirty="0" spc="-15"/>
              <a:t> </a:t>
            </a:r>
            <a:r>
              <a:rPr dirty="0" spc="-5"/>
              <a:t>INR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21460" y="1351305"/>
            <a:ext cx="7835265" cy="3020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7350" marR="116839" indent="-375285">
              <a:lnSpc>
                <a:spcPct val="114700"/>
              </a:lnSpc>
              <a:spcBef>
                <a:spcPts val="100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winners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15">
                <a:latin typeface="Microsoft Sans Serif"/>
                <a:cs typeface="Microsoft Sans Serif"/>
              </a:rPr>
              <a:t>will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on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new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high,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fast-track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route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to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recognition</a:t>
            </a:r>
            <a:r>
              <a:rPr dirty="0" sz="1900" spc="-17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of </a:t>
            </a:r>
            <a:r>
              <a:rPr dirty="0" sz="1900" spc="-49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their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unflinching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commitment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towards</a:t>
            </a:r>
            <a:r>
              <a:rPr dirty="0" sz="1900" spc="4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customer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satisfaction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through </a:t>
            </a:r>
            <a:r>
              <a:rPr dirty="0" sz="190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an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extensive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PR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campaign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in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web,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print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and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TV</a:t>
            </a:r>
            <a:r>
              <a:rPr dirty="0" sz="1900" spc="-7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media.</a:t>
            </a:r>
            <a:endParaRPr sz="1900">
              <a:latin typeface="Microsoft Sans Serif"/>
              <a:cs typeface="Microsoft Sans Serif"/>
            </a:endParaRPr>
          </a:p>
          <a:p>
            <a:pPr marL="387350" marR="305435" indent="-375285">
              <a:lnSpc>
                <a:spcPct val="114700"/>
              </a:lnSpc>
              <a:spcBef>
                <a:spcPts val="15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T</a:t>
            </a:r>
            <a:r>
              <a:rPr dirty="0" sz="1900">
                <a:latin typeface="Microsoft Sans Serif"/>
                <a:cs typeface="Microsoft Sans Serif"/>
              </a:rPr>
              <a:t>h</a:t>
            </a:r>
            <a:r>
              <a:rPr dirty="0" sz="1900" spc="-10">
                <a:latin typeface="Microsoft Sans Serif"/>
                <a:cs typeface="Microsoft Sans Serif"/>
              </a:rPr>
              <a:t>ey'll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enjoy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10">
                <a:latin typeface="Microsoft Sans Serif"/>
                <a:cs typeface="Microsoft Sans Serif"/>
              </a:rPr>
              <a:t>p</a:t>
            </a:r>
            <a:r>
              <a:rPr dirty="0" sz="1900" spc="-10">
                <a:latin typeface="Microsoft Sans Serif"/>
                <a:cs typeface="Microsoft Sans Serif"/>
              </a:rPr>
              <a:t>ublicity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</a:t>
            </a:r>
            <a:r>
              <a:rPr dirty="0" sz="1900">
                <a:latin typeface="Microsoft Sans Serif"/>
                <a:cs typeface="Microsoft Sans Serif"/>
              </a:rPr>
              <a:t>a</a:t>
            </a:r>
            <a:r>
              <a:rPr dirty="0" sz="1900" spc="-5">
                <a:latin typeface="Microsoft Sans Serif"/>
                <a:cs typeface="Microsoft Sans Serif"/>
              </a:rPr>
              <a:t>t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15">
                <a:latin typeface="Microsoft Sans Serif"/>
                <a:cs typeface="Microsoft Sans Serif"/>
              </a:rPr>
              <a:t>wi</a:t>
            </a:r>
            <a:r>
              <a:rPr dirty="0" sz="1900" spc="-5">
                <a:latin typeface="Microsoft Sans Serif"/>
                <a:cs typeface="Microsoft Sans Serif"/>
              </a:rPr>
              <a:t>l</a:t>
            </a:r>
            <a:r>
              <a:rPr dirty="0" sz="1900" spc="-15">
                <a:latin typeface="Microsoft Sans Serif"/>
                <a:cs typeface="Microsoft Sans Serif"/>
              </a:rPr>
              <a:t>l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estab</a:t>
            </a:r>
            <a:r>
              <a:rPr dirty="0" sz="1900" spc="-10">
                <a:latin typeface="Microsoft Sans Serif"/>
                <a:cs typeface="Microsoft Sans Serif"/>
              </a:rPr>
              <a:t>lish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the</a:t>
            </a:r>
            <a:r>
              <a:rPr dirty="0" sz="1900" spc="10">
                <a:latin typeface="Microsoft Sans Serif"/>
                <a:cs typeface="Microsoft Sans Serif"/>
              </a:rPr>
              <a:t>i</a:t>
            </a:r>
            <a:r>
              <a:rPr dirty="0" sz="1900" spc="-5">
                <a:latin typeface="Microsoft Sans Serif"/>
                <a:cs typeface="Microsoft Sans Serif"/>
              </a:rPr>
              <a:t>r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25">
                <a:latin typeface="Microsoft Sans Serif"/>
                <a:cs typeface="Microsoft Sans Serif"/>
              </a:rPr>
              <a:t>r</a:t>
            </a:r>
            <a:r>
              <a:rPr dirty="0" sz="1900" spc="-5">
                <a:latin typeface="Microsoft Sans Serif"/>
                <a:cs typeface="Microsoft Sans Serif"/>
              </a:rPr>
              <a:t>eput</a:t>
            </a:r>
            <a:r>
              <a:rPr dirty="0" sz="1900" spc="-5">
                <a:latin typeface="Microsoft Sans Serif"/>
                <a:cs typeface="Microsoft Sans Serif"/>
              </a:rPr>
              <a:t>ation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as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</a:t>
            </a:r>
            <a:r>
              <a:rPr dirty="0" sz="1900" spc="-229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proven  </a:t>
            </a:r>
            <a:r>
              <a:rPr dirty="0" sz="1900" spc="-5">
                <a:latin typeface="Microsoft Sans Serif"/>
                <a:cs typeface="Microsoft Sans Serif"/>
              </a:rPr>
              <a:t>provider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of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quality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products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and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exemplary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levels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of</a:t>
            </a:r>
            <a:r>
              <a:rPr dirty="0" sz="1900" spc="-5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services.</a:t>
            </a:r>
            <a:endParaRPr sz="1900">
              <a:latin typeface="Microsoft Sans Serif"/>
              <a:cs typeface="Microsoft Sans Serif"/>
            </a:endParaRPr>
          </a:p>
          <a:p>
            <a:pPr marL="387350" marR="159385" indent="-375285">
              <a:lnSpc>
                <a:spcPct val="114700"/>
              </a:lnSpc>
              <a:spcBef>
                <a:spcPts val="15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award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ceremony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15">
                <a:latin typeface="Microsoft Sans Serif"/>
                <a:cs typeface="Microsoft Sans Serif"/>
              </a:rPr>
              <a:t>will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be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covered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by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leading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newspapers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and</a:t>
            </a:r>
            <a:r>
              <a:rPr dirty="0" sz="1900" spc="-17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TV </a:t>
            </a:r>
            <a:r>
              <a:rPr dirty="0" sz="1900" spc="-49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channels.</a:t>
            </a:r>
            <a:endParaRPr sz="1900">
              <a:latin typeface="Microsoft Sans Serif"/>
              <a:cs typeface="Microsoft Sans Serif"/>
            </a:endParaRPr>
          </a:p>
          <a:p>
            <a:pPr marL="387350" marR="5080" indent="-375285">
              <a:lnSpc>
                <a:spcPct val="114700"/>
              </a:lnSpc>
              <a:spcBef>
                <a:spcPts val="15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Business endorsement and promotion online and offline; </a:t>
            </a:r>
            <a:r>
              <a:rPr dirty="0" sz="1900" spc="-10">
                <a:latin typeface="Microsoft Sans Serif"/>
                <a:cs typeface="Microsoft Sans Serif"/>
              </a:rPr>
              <a:t>Social </a:t>
            </a:r>
            <a:r>
              <a:rPr dirty="0" sz="1900" spc="-5">
                <a:latin typeface="Microsoft Sans Serif"/>
                <a:cs typeface="Microsoft Sans Serif"/>
              </a:rPr>
              <a:t>media </a:t>
            </a:r>
            <a:r>
              <a:rPr dirty="0" sz="1900" spc="-49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presence,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Onsite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Advertising,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Stage</a:t>
            </a:r>
            <a:r>
              <a:rPr dirty="0" sz="1900" spc="-1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promotion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069705" cy="5143500"/>
            <a:chOff x="-4762" y="0"/>
            <a:chExt cx="906970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99" y="0"/>
              <a:ext cx="8894445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230" y="38100"/>
              <a:ext cx="8617585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5199" y="1329689"/>
              <a:ext cx="8099425" cy="3813810"/>
            </a:xfrm>
            <a:custGeom>
              <a:avLst/>
              <a:gdLst/>
              <a:ahLst/>
              <a:cxnLst/>
              <a:rect l="l" t="t" r="r" b="b"/>
              <a:pathLst>
                <a:path w="8099425" h="3813810">
                  <a:moveTo>
                    <a:pt x="8099425" y="0"/>
                  </a:moveTo>
                  <a:lnTo>
                    <a:pt x="0" y="0"/>
                  </a:lnTo>
                  <a:lnTo>
                    <a:pt x="0" y="3813810"/>
                  </a:lnTo>
                  <a:lnTo>
                    <a:pt x="8099425" y="3813810"/>
                  </a:lnTo>
                  <a:lnTo>
                    <a:pt x="809942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9144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Sponsorship</a:t>
            </a:r>
            <a:r>
              <a:rPr dirty="0" spc="-10"/>
              <a:t> </a:t>
            </a:r>
            <a:r>
              <a:rPr dirty="0" spc="-5"/>
              <a:t>Packages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1,50,000</a:t>
            </a:r>
            <a:r>
              <a:rPr dirty="0" spc="-15"/>
              <a:t> </a:t>
            </a:r>
            <a:r>
              <a:rPr dirty="0" spc="-5"/>
              <a:t>INR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21460" y="1351305"/>
            <a:ext cx="7782559" cy="33547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7350" marR="5080" indent="-375285">
              <a:lnSpc>
                <a:spcPct val="114900"/>
              </a:lnSpc>
              <a:spcBef>
                <a:spcPts val="95"/>
              </a:spcBef>
              <a:buChar char="●"/>
              <a:tabLst>
                <a:tab pos="387350" algn="l"/>
                <a:tab pos="387985" algn="l"/>
                <a:tab pos="129857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event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15">
                <a:latin typeface="Microsoft Sans Serif"/>
                <a:cs typeface="Microsoft Sans Serif"/>
              </a:rPr>
              <a:t>will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attended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5">
                <a:latin typeface="Microsoft Sans Serif"/>
                <a:cs typeface="Microsoft Sans Serif"/>
              </a:rPr>
              <a:t>by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all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top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business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people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and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VIPs</a:t>
            </a:r>
            <a:r>
              <a:rPr dirty="0" sz="1900" spc="-22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all </a:t>
            </a:r>
            <a:r>
              <a:rPr dirty="0" sz="1900" spc="-49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over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UP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state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as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15">
                <a:latin typeface="Microsoft Sans Serif"/>
                <a:cs typeface="Microsoft Sans Serif"/>
              </a:rPr>
              <a:t>well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as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across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pan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India.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bigshots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from </a:t>
            </a:r>
            <a:r>
              <a:rPr dirty="0" sz="190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business,politics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and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social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circles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are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part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of</a:t>
            </a:r>
            <a:r>
              <a:rPr dirty="0" sz="1900" spc="5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event,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in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 </a:t>
            </a:r>
            <a:r>
              <a:rPr dirty="0" sz="190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presence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of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5">
                <a:latin typeface="Microsoft Sans Serif"/>
                <a:cs typeface="Microsoft Sans Serif"/>
              </a:rPr>
              <a:t>200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Key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Entrepreneur's,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Businessmen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&amp;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women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and </a:t>
            </a:r>
            <a:r>
              <a:rPr dirty="0" sz="190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Social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activists,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from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different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fields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and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CEOs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&amp;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representatives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of </a:t>
            </a:r>
            <a:r>
              <a:rPr dirty="0" sz="190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leading	</a:t>
            </a:r>
            <a:r>
              <a:rPr dirty="0" sz="1900" spc="-5">
                <a:latin typeface="Microsoft Sans Serif"/>
                <a:cs typeface="Microsoft Sans Serif"/>
              </a:rPr>
              <a:t>Organizations,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you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stand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chance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to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share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your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business </a:t>
            </a:r>
            <a:r>
              <a:rPr dirty="0" sz="190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ideas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with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them,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mingle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with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them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and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make</a:t>
            </a:r>
            <a:r>
              <a:rPr dirty="0" sz="1900" spc="-1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contacts</a:t>
            </a:r>
            <a:endParaRPr sz="1900">
              <a:latin typeface="Microsoft Sans Serif"/>
              <a:cs typeface="Microsoft Sans Serif"/>
            </a:endParaRPr>
          </a:p>
          <a:p>
            <a:pPr marL="387350" marR="295275" indent="-375285">
              <a:lnSpc>
                <a:spcPct val="114999"/>
              </a:lnSpc>
              <a:spcBef>
                <a:spcPts val="10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Be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there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in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the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front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row</a:t>
            </a:r>
            <a:r>
              <a:rPr dirty="0" sz="1900" spc="1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near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celebrities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during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inaugural </a:t>
            </a:r>
            <a:r>
              <a:rPr dirty="0" sz="190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ceremony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that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includes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lighting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of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Inauguration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Lamp</a:t>
            </a:r>
            <a:r>
              <a:rPr dirty="0" sz="1900" spc="-17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along </a:t>
            </a:r>
            <a:r>
              <a:rPr dirty="0" sz="1900" spc="-49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with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Chief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Guest.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110480"/>
            <a:chOff x="-4762" y="33337"/>
            <a:chExt cx="914908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230" y="38100"/>
              <a:ext cx="8617585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5199" y="1329689"/>
              <a:ext cx="8099425" cy="3813810"/>
            </a:xfrm>
            <a:custGeom>
              <a:avLst/>
              <a:gdLst/>
              <a:ahLst/>
              <a:cxnLst/>
              <a:rect l="l" t="t" r="r" b="b"/>
              <a:pathLst>
                <a:path w="8099425" h="3813810">
                  <a:moveTo>
                    <a:pt x="8099425" y="0"/>
                  </a:moveTo>
                  <a:lnTo>
                    <a:pt x="0" y="0"/>
                  </a:lnTo>
                  <a:lnTo>
                    <a:pt x="0" y="3813810"/>
                  </a:lnTo>
                  <a:lnTo>
                    <a:pt x="8099425" y="3813810"/>
                  </a:lnTo>
                  <a:lnTo>
                    <a:pt x="809942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9144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Sponsorship</a:t>
            </a:r>
            <a:r>
              <a:rPr dirty="0" spc="-10"/>
              <a:t> </a:t>
            </a:r>
            <a:r>
              <a:rPr dirty="0" spc="-5"/>
              <a:t>Packages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1,50,000</a:t>
            </a:r>
            <a:r>
              <a:rPr dirty="0" spc="-15"/>
              <a:t> </a:t>
            </a:r>
            <a:r>
              <a:rPr dirty="0" spc="-5"/>
              <a:t>INR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8250" marR="723900" indent="-382905">
              <a:lnSpc>
                <a:spcPct val="114500"/>
              </a:lnSpc>
              <a:spcBef>
                <a:spcPts val="100"/>
              </a:spcBef>
              <a:buChar char="●"/>
              <a:tabLst>
                <a:tab pos="1238250" algn="l"/>
                <a:tab pos="1238885" algn="l"/>
              </a:tabLst>
            </a:pPr>
            <a:r>
              <a:rPr dirty="0"/>
              <a:t>Chance </a:t>
            </a:r>
            <a:r>
              <a:rPr dirty="0" spc="-5"/>
              <a:t>to present welcome Welcome Bouquet </a:t>
            </a:r>
            <a:r>
              <a:rPr dirty="0"/>
              <a:t>to the </a:t>
            </a:r>
            <a:r>
              <a:rPr dirty="0" spc="-5"/>
              <a:t>Chief </a:t>
            </a:r>
            <a:r>
              <a:rPr dirty="0" spc="-520"/>
              <a:t> </a:t>
            </a:r>
            <a:r>
              <a:rPr dirty="0" spc="-5"/>
              <a:t>celebrity </a:t>
            </a:r>
            <a:r>
              <a:rPr dirty="0"/>
              <a:t>Guests</a:t>
            </a:r>
          </a:p>
          <a:p>
            <a:pPr marL="1238250" marR="595630" indent="-382905">
              <a:lnSpc>
                <a:spcPct val="114999"/>
              </a:lnSpc>
              <a:buChar char="●"/>
              <a:tabLst>
                <a:tab pos="1238250" algn="l"/>
                <a:tab pos="1238885" algn="l"/>
              </a:tabLst>
            </a:pPr>
            <a:r>
              <a:rPr dirty="0"/>
              <a:t>Sponsor's</a:t>
            </a:r>
            <a:r>
              <a:rPr dirty="0" spc="25"/>
              <a:t> </a:t>
            </a:r>
            <a:r>
              <a:rPr dirty="0" spc="-5"/>
              <a:t>Name/Brand</a:t>
            </a:r>
            <a:r>
              <a:rPr dirty="0" spc="25"/>
              <a:t> </a:t>
            </a:r>
            <a:r>
              <a:rPr dirty="0" spc="-5"/>
              <a:t>Logo</a:t>
            </a:r>
            <a:r>
              <a:rPr dirty="0" spc="25"/>
              <a:t> </a:t>
            </a:r>
            <a:r>
              <a:rPr dirty="0" spc="-10"/>
              <a:t>will</a:t>
            </a:r>
            <a:r>
              <a:rPr dirty="0" spc="30"/>
              <a:t> </a:t>
            </a:r>
            <a:r>
              <a:rPr dirty="0" spc="-5"/>
              <a:t>appear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5"/>
              <a:t>sponsor</a:t>
            </a:r>
            <a:r>
              <a:rPr dirty="0" spc="25"/>
              <a:t> </a:t>
            </a:r>
            <a:r>
              <a:rPr dirty="0" spc="-15"/>
              <a:t>in</a:t>
            </a:r>
            <a:r>
              <a:rPr dirty="0" spc="30"/>
              <a:t> </a:t>
            </a:r>
            <a:r>
              <a:rPr dirty="0" spc="-10"/>
              <a:t>all </a:t>
            </a:r>
            <a:r>
              <a:rPr dirty="0" spc="-5"/>
              <a:t> Advertisements,</a:t>
            </a:r>
            <a:r>
              <a:rPr dirty="0" spc="15"/>
              <a:t> </a:t>
            </a:r>
            <a:r>
              <a:rPr dirty="0" spc="-5"/>
              <a:t>Invitation</a:t>
            </a:r>
            <a:r>
              <a:rPr dirty="0" spc="30"/>
              <a:t> </a:t>
            </a:r>
            <a:r>
              <a:rPr dirty="0"/>
              <a:t>Cards,</a:t>
            </a:r>
            <a:r>
              <a:rPr dirty="0" spc="20"/>
              <a:t> </a:t>
            </a:r>
            <a:r>
              <a:rPr dirty="0"/>
              <a:t>Stage</a:t>
            </a:r>
            <a:r>
              <a:rPr dirty="0" spc="10"/>
              <a:t> </a:t>
            </a:r>
            <a:r>
              <a:rPr dirty="0"/>
              <a:t>Backdrop,</a:t>
            </a:r>
            <a:r>
              <a:rPr dirty="0" spc="15"/>
              <a:t> </a:t>
            </a:r>
            <a:r>
              <a:rPr dirty="0"/>
              <a:t>LED</a:t>
            </a:r>
            <a:r>
              <a:rPr dirty="0" spc="-229"/>
              <a:t> </a:t>
            </a:r>
            <a:r>
              <a:rPr dirty="0"/>
              <a:t>ads, </a:t>
            </a:r>
            <a:r>
              <a:rPr dirty="0" spc="-520"/>
              <a:t> </a:t>
            </a:r>
            <a:r>
              <a:rPr dirty="0"/>
              <a:t>Banners,</a:t>
            </a:r>
            <a:r>
              <a:rPr dirty="0" spc="10"/>
              <a:t> </a:t>
            </a:r>
            <a:r>
              <a:rPr dirty="0" spc="-5"/>
              <a:t>Hoarding,</a:t>
            </a:r>
            <a:r>
              <a:rPr dirty="0" spc="15"/>
              <a:t> </a:t>
            </a:r>
            <a:r>
              <a:rPr dirty="0" spc="-5"/>
              <a:t>Podium,</a:t>
            </a:r>
            <a:r>
              <a:rPr dirty="0" spc="-15"/>
              <a:t> </a:t>
            </a:r>
            <a:r>
              <a:rPr dirty="0"/>
              <a:t>etc.</a:t>
            </a:r>
          </a:p>
          <a:p>
            <a:pPr marL="1238250" marR="5080" indent="-382905">
              <a:lnSpc>
                <a:spcPts val="2760"/>
              </a:lnSpc>
              <a:spcBef>
                <a:spcPts val="150"/>
              </a:spcBef>
              <a:buChar char="●"/>
              <a:tabLst>
                <a:tab pos="1238250" algn="l"/>
                <a:tab pos="1238885" algn="l"/>
                <a:tab pos="6014085" algn="l"/>
              </a:tabLst>
            </a:pPr>
            <a:r>
              <a:rPr dirty="0"/>
              <a:t>The</a:t>
            </a:r>
            <a:r>
              <a:rPr dirty="0" spc="25"/>
              <a:t> </a:t>
            </a:r>
            <a:r>
              <a:rPr dirty="0" spc="-5"/>
              <a:t>logo</a:t>
            </a:r>
            <a:r>
              <a:rPr dirty="0" spc="10"/>
              <a:t> </a:t>
            </a:r>
            <a:r>
              <a:rPr dirty="0" spc="-10"/>
              <a:t>will</a:t>
            </a:r>
            <a:r>
              <a:rPr dirty="0" spc="25"/>
              <a:t> </a:t>
            </a:r>
            <a:r>
              <a:rPr dirty="0" spc="-10"/>
              <a:t>f</a:t>
            </a:r>
            <a:r>
              <a:rPr dirty="0"/>
              <a:t>or</a:t>
            </a:r>
            <a:r>
              <a:rPr dirty="0"/>
              <a:t>m</a:t>
            </a:r>
            <a:r>
              <a:rPr dirty="0" spc="15"/>
              <a:t> </a:t>
            </a:r>
            <a:r>
              <a:rPr dirty="0"/>
              <a:t>a</a:t>
            </a:r>
            <a:r>
              <a:rPr dirty="0" spc="25"/>
              <a:t> </a:t>
            </a:r>
            <a:r>
              <a:rPr dirty="0"/>
              <a:t>p</a:t>
            </a:r>
            <a:r>
              <a:rPr dirty="0" spc="-15"/>
              <a:t>a</a:t>
            </a:r>
            <a:r>
              <a:rPr dirty="0"/>
              <a:t>rt</a:t>
            </a:r>
            <a:r>
              <a:rPr dirty="0" spc="25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 spc="-10"/>
              <a:t>t</a:t>
            </a:r>
            <a:r>
              <a:rPr dirty="0"/>
              <a:t>he</a:t>
            </a:r>
            <a:r>
              <a:rPr dirty="0" spc="-105"/>
              <a:t> </a:t>
            </a:r>
            <a:r>
              <a:rPr dirty="0"/>
              <a:t>aw</a:t>
            </a:r>
            <a:r>
              <a:rPr dirty="0" spc="-10"/>
              <a:t>a</a:t>
            </a:r>
            <a:r>
              <a:rPr dirty="0"/>
              <a:t>rd</a:t>
            </a:r>
            <a:r>
              <a:rPr dirty="0" spc="15"/>
              <a:t> </a:t>
            </a:r>
            <a:r>
              <a:rPr dirty="0" spc="-5"/>
              <a:t>ti</a:t>
            </a:r>
            <a:r>
              <a:rPr dirty="0" spc="-20"/>
              <a:t>t</a:t>
            </a:r>
            <a:r>
              <a:rPr dirty="0" spc="-30"/>
              <a:t>l</a:t>
            </a:r>
            <a:r>
              <a:rPr dirty="0"/>
              <a:t>e</a:t>
            </a:r>
            <a:r>
              <a:rPr dirty="0"/>
              <a:t>	</a:t>
            </a:r>
            <a:r>
              <a:rPr dirty="0" spc="-5"/>
              <a:t>'Busi</a:t>
            </a:r>
            <a:r>
              <a:rPr dirty="0" spc="-15"/>
              <a:t>n</a:t>
            </a:r>
            <a:r>
              <a:rPr dirty="0"/>
              <a:t>ess</a:t>
            </a:r>
            <a:r>
              <a:rPr dirty="0" spc="25"/>
              <a:t> </a:t>
            </a:r>
            <a:r>
              <a:rPr dirty="0" spc="-10"/>
              <a:t>I</a:t>
            </a:r>
            <a:r>
              <a:rPr dirty="0"/>
              <a:t>con</a:t>
            </a:r>
            <a:r>
              <a:rPr dirty="0" spc="-225"/>
              <a:t> </a:t>
            </a:r>
            <a:r>
              <a:rPr dirty="0"/>
              <a:t>Awards’  </a:t>
            </a:r>
            <a:r>
              <a:rPr dirty="0"/>
              <a:t>and</a:t>
            </a:r>
            <a:r>
              <a:rPr dirty="0" spc="20"/>
              <a:t> </a:t>
            </a:r>
            <a:r>
              <a:rPr dirty="0" spc="-10"/>
              <a:t>will</a:t>
            </a:r>
            <a:r>
              <a:rPr dirty="0" spc="25"/>
              <a:t> </a:t>
            </a:r>
            <a:r>
              <a:rPr dirty="0" spc="-10"/>
              <a:t>always</a:t>
            </a:r>
            <a:r>
              <a:rPr dirty="0" spc="25"/>
              <a:t> </a:t>
            </a:r>
            <a:r>
              <a:rPr dirty="0"/>
              <a:t>be</a:t>
            </a:r>
            <a:r>
              <a:rPr dirty="0" spc="25"/>
              <a:t> </a:t>
            </a:r>
            <a:r>
              <a:rPr dirty="0" spc="-5"/>
              <a:t>placed</a:t>
            </a:r>
            <a:r>
              <a:rPr dirty="0" spc="5"/>
              <a:t> </a:t>
            </a:r>
            <a:r>
              <a:rPr dirty="0"/>
              <a:t>over</a:t>
            </a:r>
            <a:r>
              <a:rPr dirty="0" spc="25"/>
              <a:t> </a:t>
            </a:r>
            <a:r>
              <a:rPr dirty="0"/>
              <a:t>and</a:t>
            </a:r>
            <a:r>
              <a:rPr dirty="0" spc="25"/>
              <a:t> </a:t>
            </a:r>
            <a:r>
              <a:rPr dirty="0" spc="-5"/>
              <a:t>above</a:t>
            </a:r>
            <a:r>
              <a:rPr dirty="0" spc="15"/>
              <a:t> </a:t>
            </a:r>
            <a:r>
              <a:rPr dirty="0"/>
              <a:t>the</a:t>
            </a:r>
            <a:r>
              <a:rPr dirty="0" spc="-70"/>
              <a:t> </a:t>
            </a:r>
            <a:r>
              <a:rPr dirty="0" spc="-5"/>
              <a:t>title.</a:t>
            </a:r>
          </a:p>
          <a:p>
            <a:pPr marL="1238250" indent="-382905">
              <a:lnSpc>
                <a:spcPct val="100000"/>
              </a:lnSpc>
              <a:spcBef>
                <a:spcPts val="210"/>
              </a:spcBef>
              <a:buChar char="●"/>
              <a:tabLst>
                <a:tab pos="1238250" algn="l"/>
                <a:tab pos="1238885" algn="l"/>
              </a:tabLst>
            </a:pPr>
            <a:r>
              <a:rPr dirty="0"/>
              <a:t>Memento</a:t>
            </a:r>
            <a:r>
              <a:rPr dirty="0" spc="20"/>
              <a:t> </a:t>
            </a:r>
            <a:r>
              <a:rPr dirty="0" spc="-5"/>
              <a:t>from</a:t>
            </a:r>
            <a:r>
              <a:rPr dirty="0" spc="15"/>
              <a:t> </a:t>
            </a:r>
            <a:r>
              <a:rPr dirty="0" spc="-5"/>
              <a:t>the</a:t>
            </a:r>
            <a:r>
              <a:rPr dirty="0" spc="25"/>
              <a:t> </a:t>
            </a:r>
            <a:r>
              <a:rPr dirty="0" spc="-5"/>
              <a:t>celebrity</a:t>
            </a:r>
            <a:r>
              <a:rPr dirty="0" spc="5"/>
              <a:t> </a:t>
            </a:r>
            <a:r>
              <a:rPr dirty="0" spc="-5"/>
              <a:t>Chief</a:t>
            </a:r>
            <a:r>
              <a:rPr dirty="0" spc="-10"/>
              <a:t> </a:t>
            </a:r>
            <a:r>
              <a:rPr dirty="0"/>
              <a:t>Guest</a:t>
            </a:r>
          </a:p>
          <a:p>
            <a:pPr marL="1238250" indent="-382905">
              <a:lnSpc>
                <a:spcPct val="100000"/>
              </a:lnSpc>
              <a:spcBef>
                <a:spcPts val="360"/>
              </a:spcBef>
              <a:buChar char="●"/>
              <a:tabLst>
                <a:tab pos="1238250" algn="l"/>
                <a:tab pos="1238885" algn="l"/>
              </a:tabLst>
            </a:pPr>
            <a:r>
              <a:rPr dirty="0" spc="-5"/>
              <a:t>Certificate</a:t>
            </a:r>
            <a:r>
              <a:rPr dirty="0" spc="20"/>
              <a:t> </a:t>
            </a:r>
            <a:r>
              <a:rPr dirty="0"/>
              <a:t>of</a:t>
            </a:r>
            <a:r>
              <a:rPr dirty="0" spc="20"/>
              <a:t> </a:t>
            </a:r>
            <a:r>
              <a:rPr dirty="0" spc="-5"/>
              <a:t>achievement</a:t>
            </a:r>
            <a:r>
              <a:rPr dirty="0" spc="5"/>
              <a:t> </a:t>
            </a:r>
            <a:r>
              <a:rPr dirty="0"/>
              <a:t>from</a:t>
            </a:r>
            <a:r>
              <a:rPr dirty="0" spc="30"/>
              <a:t> </a:t>
            </a:r>
            <a:r>
              <a:rPr dirty="0" spc="-5"/>
              <a:t>the</a:t>
            </a:r>
            <a:r>
              <a:rPr dirty="0" spc="30"/>
              <a:t> </a:t>
            </a:r>
            <a:r>
              <a:rPr dirty="0" spc="-5"/>
              <a:t>celebrity</a:t>
            </a:r>
            <a:r>
              <a:rPr dirty="0" spc="15"/>
              <a:t> </a:t>
            </a:r>
            <a:r>
              <a:rPr dirty="0" spc="-5"/>
              <a:t>Chief</a:t>
            </a:r>
            <a:r>
              <a:rPr dirty="0" spc="-50"/>
              <a:t> </a:t>
            </a:r>
            <a:r>
              <a:rPr dirty="0"/>
              <a:t>Guest</a:t>
            </a:r>
          </a:p>
          <a:p>
            <a:pPr marL="1238250" indent="-382905">
              <a:lnSpc>
                <a:spcPct val="100000"/>
              </a:lnSpc>
              <a:spcBef>
                <a:spcPts val="365"/>
              </a:spcBef>
              <a:buChar char="●"/>
              <a:tabLst>
                <a:tab pos="1238250" algn="l"/>
                <a:tab pos="1238885" algn="l"/>
              </a:tabLst>
            </a:pPr>
            <a:r>
              <a:rPr dirty="0" spc="-5"/>
              <a:t>Appreciations</a:t>
            </a:r>
            <a:r>
              <a:rPr dirty="0" spc="5"/>
              <a:t> </a:t>
            </a:r>
            <a:r>
              <a:rPr dirty="0"/>
              <a:t>speech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10"/>
              <a:t> </a:t>
            </a:r>
            <a:r>
              <a:rPr dirty="0" spc="-5"/>
              <a:t>celebrity</a:t>
            </a:r>
            <a:r>
              <a:rPr dirty="0" spc="-20"/>
              <a:t> </a:t>
            </a:r>
            <a:r>
              <a:rPr dirty="0"/>
              <a:t>Guest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110480"/>
            <a:chOff x="-4762" y="33337"/>
            <a:chExt cx="914908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230" y="38100"/>
              <a:ext cx="8617585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5199" y="1329689"/>
              <a:ext cx="8099425" cy="3813810"/>
            </a:xfrm>
            <a:custGeom>
              <a:avLst/>
              <a:gdLst/>
              <a:ahLst/>
              <a:cxnLst/>
              <a:rect l="l" t="t" r="r" b="b"/>
              <a:pathLst>
                <a:path w="8099425" h="3813810">
                  <a:moveTo>
                    <a:pt x="8099425" y="0"/>
                  </a:moveTo>
                  <a:lnTo>
                    <a:pt x="0" y="0"/>
                  </a:lnTo>
                  <a:lnTo>
                    <a:pt x="0" y="3813810"/>
                  </a:lnTo>
                  <a:lnTo>
                    <a:pt x="8099425" y="3813810"/>
                  </a:lnTo>
                  <a:lnTo>
                    <a:pt x="809942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9144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Sponsorship</a:t>
            </a:r>
            <a:r>
              <a:rPr dirty="0" spc="-10"/>
              <a:t> </a:t>
            </a:r>
            <a:r>
              <a:rPr dirty="0" spc="-5"/>
              <a:t>Packages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1,50,000</a:t>
            </a:r>
            <a:r>
              <a:rPr dirty="0" spc="-15"/>
              <a:t> </a:t>
            </a:r>
            <a:r>
              <a:rPr dirty="0" spc="-5"/>
              <a:t>INR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21460" y="1348257"/>
            <a:ext cx="7742555" cy="368998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387350" indent="-375285">
              <a:lnSpc>
                <a:spcPct val="100000"/>
              </a:lnSpc>
              <a:spcBef>
                <a:spcPts val="445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Memento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from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celebrity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Chief</a:t>
            </a:r>
            <a:r>
              <a:rPr dirty="0" sz="1900" spc="-1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Guest</a:t>
            </a:r>
            <a:endParaRPr sz="1900">
              <a:latin typeface="Microsoft Sans Serif"/>
              <a:cs typeface="Microsoft Sans Serif"/>
            </a:endParaRPr>
          </a:p>
          <a:p>
            <a:pPr marL="387350" indent="-375285">
              <a:lnSpc>
                <a:spcPct val="100000"/>
              </a:lnSpc>
              <a:spcBef>
                <a:spcPts val="350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Sharing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dais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with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celebrity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Chief</a:t>
            </a:r>
            <a:r>
              <a:rPr dirty="0" sz="1900" spc="-15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Guest</a:t>
            </a:r>
            <a:endParaRPr sz="1900">
              <a:latin typeface="Microsoft Sans Serif"/>
              <a:cs typeface="Microsoft Sans Serif"/>
            </a:endParaRPr>
          </a:p>
          <a:p>
            <a:pPr marL="387350" indent="-375285">
              <a:lnSpc>
                <a:spcPct val="100000"/>
              </a:lnSpc>
              <a:spcBef>
                <a:spcPts val="335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Get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photographed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with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celebrity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Chief</a:t>
            </a:r>
            <a:r>
              <a:rPr dirty="0" sz="1900" spc="-1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guests</a:t>
            </a:r>
            <a:endParaRPr sz="1900">
              <a:latin typeface="Microsoft Sans Serif"/>
              <a:cs typeface="Microsoft Sans Serif"/>
            </a:endParaRPr>
          </a:p>
          <a:p>
            <a:pPr marL="387350" indent="-375285">
              <a:lnSpc>
                <a:spcPct val="100000"/>
              </a:lnSpc>
              <a:spcBef>
                <a:spcPts val="335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A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video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c</a:t>
            </a:r>
            <a:r>
              <a:rPr dirty="0" sz="1900" spc="5">
                <a:latin typeface="Microsoft Sans Serif"/>
                <a:cs typeface="Microsoft Sans Serif"/>
              </a:rPr>
              <a:t>l</a:t>
            </a:r>
            <a:r>
              <a:rPr dirty="0" sz="1900" spc="-10">
                <a:latin typeface="Microsoft Sans Serif"/>
                <a:cs typeface="Microsoft Sans Serif"/>
              </a:rPr>
              <a:t>ip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of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your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success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sto</a:t>
            </a:r>
            <a:r>
              <a:rPr dirty="0" sz="1900">
                <a:latin typeface="Microsoft Sans Serif"/>
                <a:cs typeface="Microsoft Sans Serif"/>
              </a:rPr>
              <a:t>r</a:t>
            </a:r>
            <a:r>
              <a:rPr dirty="0" sz="1900" spc="-5">
                <a:latin typeface="Microsoft Sans Serif"/>
                <a:cs typeface="Microsoft Sans Serif"/>
              </a:rPr>
              <a:t>y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on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L</a:t>
            </a:r>
            <a:r>
              <a:rPr dirty="0" sz="1900" spc="-5">
                <a:latin typeface="Microsoft Sans Serif"/>
                <a:cs typeface="Microsoft Sans Serif"/>
              </a:rPr>
              <a:t>ED</a:t>
            </a:r>
            <a:r>
              <a:rPr dirty="0" sz="1900" spc="-1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scre</a:t>
            </a:r>
            <a:r>
              <a:rPr dirty="0" sz="1900" spc="-5">
                <a:latin typeface="Microsoft Sans Serif"/>
                <a:cs typeface="Microsoft Sans Serif"/>
              </a:rPr>
              <a:t>en</a:t>
            </a:r>
            <a:endParaRPr sz="1900">
              <a:latin typeface="Microsoft Sans Serif"/>
              <a:cs typeface="Microsoft Sans Serif"/>
            </a:endParaRPr>
          </a:p>
          <a:p>
            <a:pPr marL="387350" marR="5080" indent="-375285">
              <a:lnSpc>
                <a:spcPct val="115300"/>
              </a:lnSpc>
              <a:spcBef>
                <a:spcPts val="5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45">
                <a:latin typeface="Microsoft Sans Serif"/>
                <a:cs typeface="Microsoft Sans Serif"/>
              </a:rPr>
              <a:t>Your</a:t>
            </a:r>
            <a:r>
              <a:rPr dirty="0" sz="1900" spc="-7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story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from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being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normal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working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person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to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businessman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15">
                <a:latin typeface="Microsoft Sans Serif"/>
                <a:cs typeface="Microsoft Sans Serif"/>
              </a:rPr>
              <a:t>will </a:t>
            </a:r>
            <a:r>
              <a:rPr dirty="0" sz="1900" spc="-49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be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told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by</a:t>
            </a:r>
            <a:r>
              <a:rPr dirty="0" sz="1900" spc="5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host</a:t>
            </a:r>
            <a:endParaRPr sz="1900">
              <a:latin typeface="Microsoft Sans Serif"/>
              <a:cs typeface="Microsoft Sans Serif"/>
            </a:endParaRPr>
          </a:p>
          <a:p>
            <a:pPr marL="387350" indent="-375285">
              <a:lnSpc>
                <a:spcPct val="100000"/>
              </a:lnSpc>
              <a:spcBef>
                <a:spcPts val="335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Media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coverage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by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News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20">
                <a:latin typeface="Microsoft Sans Serif"/>
                <a:cs typeface="Microsoft Sans Serif"/>
              </a:rPr>
              <a:t>paper,</a:t>
            </a:r>
            <a:r>
              <a:rPr dirty="0" sz="1900" spc="-3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News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Channels,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social</a:t>
            </a:r>
            <a:r>
              <a:rPr dirty="0" sz="1900" spc="-1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media</a:t>
            </a:r>
            <a:endParaRPr sz="1900">
              <a:latin typeface="Microsoft Sans Serif"/>
              <a:cs typeface="Microsoft Sans Serif"/>
            </a:endParaRPr>
          </a:p>
          <a:p>
            <a:pPr marL="387350" marR="26034" indent="-375285">
              <a:lnSpc>
                <a:spcPct val="114999"/>
              </a:lnSpc>
              <a:spcBef>
                <a:spcPts val="10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45">
                <a:latin typeface="Microsoft Sans Serif"/>
                <a:cs typeface="Microsoft Sans Serif"/>
              </a:rPr>
              <a:t>Your</a:t>
            </a:r>
            <a:r>
              <a:rPr dirty="0" sz="1900" spc="-7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business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marketing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and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ad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through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main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backdrop,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visual </a:t>
            </a:r>
            <a:r>
              <a:rPr dirty="0" sz="1900" spc="-5">
                <a:latin typeface="Microsoft Sans Serif"/>
                <a:cs typeface="Microsoft Sans Serif"/>
              </a:rPr>
              <a:t> projection,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>
                <a:latin typeface="Microsoft Sans Serif"/>
                <a:cs typeface="Microsoft Sans Serif"/>
              </a:rPr>
              <a:t>outdoor</a:t>
            </a:r>
            <a:r>
              <a:rPr dirty="0" sz="1900" spc="3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media,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product</a:t>
            </a:r>
            <a:r>
              <a:rPr dirty="0" sz="1900" spc="50">
                <a:latin typeface="Microsoft Sans Serif"/>
                <a:cs typeface="Microsoft Sans Serif"/>
              </a:rPr>
              <a:t> </a:t>
            </a:r>
            <a:r>
              <a:rPr dirty="0" sz="1900" spc="-30">
                <a:latin typeface="Microsoft Sans Serif"/>
                <a:cs typeface="Microsoft Sans Serif"/>
              </a:rPr>
              <a:t>display,</a:t>
            </a:r>
            <a:r>
              <a:rPr dirty="0" sz="1900" spc="-15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social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media,</a:t>
            </a:r>
            <a:r>
              <a:rPr dirty="0" sz="1900" spc="4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print</a:t>
            </a:r>
            <a:r>
              <a:rPr dirty="0" sz="1900" spc="2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media, </a:t>
            </a:r>
            <a:r>
              <a:rPr dirty="0" sz="1900" spc="-49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entrance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arch,</a:t>
            </a:r>
            <a:r>
              <a:rPr dirty="0" sz="1900" spc="2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etc.</a:t>
            </a:r>
            <a:endParaRPr sz="1900">
              <a:latin typeface="Microsoft Sans Serif"/>
              <a:cs typeface="Microsoft Sans Serif"/>
            </a:endParaRPr>
          </a:p>
          <a:p>
            <a:pPr marL="387350" indent="-375285">
              <a:lnSpc>
                <a:spcPct val="100000"/>
              </a:lnSpc>
              <a:spcBef>
                <a:spcPts val="335"/>
              </a:spcBef>
              <a:buChar char="●"/>
              <a:tabLst>
                <a:tab pos="387350" algn="l"/>
                <a:tab pos="387985" algn="l"/>
              </a:tabLst>
            </a:pPr>
            <a:r>
              <a:rPr dirty="0" sz="1900" spc="-5">
                <a:latin typeface="Microsoft Sans Serif"/>
                <a:cs typeface="Microsoft Sans Serif"/>
              </a:rPr>
              <a:t>Interaction</a:t>
            </a:r>
            <a:r>
              <a:rPr dirty="0" sz="1900" spc="30">
                <a:latin typeface="Microsoft Sans Serif"/>
                <a:cs typeface="Microsoft Sans Serif"/>
              </a:rPr>
              <a:t> </a:t>
            </a:r>
            <a:r>
              <a:rPr dirty="0" sz="1900" spc="-10">
                <a:latin typeface="Microsoft Sans Serif"/>
                <a:cs typeface="Microsoft Sans Serif"/>
              </a:rPr>
              <a:t>with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celebrity</a:t>
            </a:r>
            <a:r>
              <a:rPr dirty="0" sz="1900" spc="15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Chief</a:t>
            </a:r>
            <a:r>
              <a:rPr dirty="0" sz="1900">
                <a:latin typeface="Microsoft Sans Serif"/>
                <a:cs typeface="Microsoft Sans Serif"/>
              </a:rPr>
              <a:t> </a:t>
            </a:r>
            <a:r>
              <a:rPr dirty="0" sz="1900" spc="-5">
                <a:latin typeface="Microsoft Sans Serif"/>
                <a:cs typeface="Microsoft Sans Serif"/>
              </a:rPr>
              <a:t>Guest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365" y="0"/>
            <a:ext cx="4572000" cy="5143500"/>
            <a:chOff x="4571365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1365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2A38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029835" y="4495800"/>
              <a:ext cx="467995" cy="0"/>
            </a:xfrm>
            <a:custGeom>
              <a:avLst/>
              <a:gdLst/>
              <a:ahLst/>
              <a:cxnLst/>
              <a:rect l="l" t="t" r="r" b="b"/>
              <a:pathLst>
                <a:path w="467995" h="0">
                  <a:moveTo>
                    <a:pt x="0" y="0"/>
                  </a:moveTo>
                  <a:lnTo>
                    <a:pt x="467994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365" y="38100"/>
              <a:ext cx="4572000" cy="50673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18412" y="1917014"/>
            <a:ext cx="167195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solidFill>
                  <a:srgbClr val="2A3890"/>
                </a:solidFill>
                <a:latin typeface="Impact"/>
                <a:cs typeface="Impact"/>
              </a:rPr>
              <a:t>Agenda</a:t>
            </a:r>
            <a:endParaRPr sz="4200">
              <a:latin typeface="Impact"/>
              <a:cs typeface="Impac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7765" y="664819"/>
            <a:ext cx="4039870" cy="3675379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440690" indent="-428625">
              <a:lnSpc>
                <a:spcPct val="100000"/>
              </a:lnSpc>
              <a:spcBef>
                <a:spcPts val="580"/>
              </a:spcBef>
              <a:buChar char="●"/>
              <a:tabLst>
                <a:tab pos="440690" algn="l"/>
                <a:tab pos="441325" algn="l"/>
              </a:tabLst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26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5" b="1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2600">
              <a:latin typeface="Arial"/>
              <a:cs typeface="Arial"/>
            </a:endParaRPr>
          </a:p>
          <a:p>
            <a:pPr marL="440690" indent="-428625">
              <a:lnSpc>
                <a:spcPct val="100000"/>
              </a:lnSpc>
              <a:spcBef>
                <a:spcPts val="480"/>
              </a:spcBef>
              <a:buChar char="●"/>
              <a:tabLst>
                <a:tab pos="440690" algn="l"/>
                <a:tab pos="441325" algn="l"/>
              </a:tabLst>
            </a:pPr>
            <a:r>
              <a:rPr dirty="0" sz="2600" spc="-20" b="1">
                <a:solidFill>
                  <a:srgbClr val="FFFFFF"/>
                </a:solidFill>
                <a:latin typeface="Arial"/>
                <a:cs typeface="Arial"/>
              </a:rPr>
              <a:t>Attendees</a:t>
            </a:r>
            <a:endParaRPr sz="2600">
              <a:latin typeface="Arial"/>
              <a:cs typeface="Arial"/>
            </a:endParaRPr>
          </a:p>
          <a:p>
            <a:pPr marL="440690" indent="-428625">
              <a:lnSpc>
                <a:spcPct val="100000"/>
              </a:lnSpc>
              <a:spcBef>
                <a:spcPts val="470"/>
              </a:spcBef>
              <a:buChar char="●"/>
              <a:tabLst>
                <a:tab pos="440690" algn="l"/>
                <a:tab pos="441325" algn="l"/>
              </a:tabLst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Chief</a:t>
            </a:r>
            <a:r>
              <a:rPr dirty="0" sz="26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5" b="1">
                <a:solidFill>
                  <a:srgbClr val="FFFFFF"/>
                </a:solidFill>
                <a:latin typeface="Arial"/>
                <a:cs typeface="Arial"/>
              </a:rPr>
              <a:t>Guests</a:t>
            </a:r>
            <a:endParaRPr sz="2600">
              <a:latin typeface="Arial"/>
              <a:cs typeface="Arial"/>
            </a:endParaRPr>
          </a:p>
          <a:p>
            <a:pPr marL="440690" indent="-428625">
              <a:lnSpc>
                <a:spcPct val="100000"/>
              </a:lnSpc>
              <a:spcBef>
                <a:spcPts val="455"/>
              </a:spcBef>
              <a:buChar char="●"/>
              <a:tabLst>
                <a:tab pos="440690" algn="l"/>
                <a:tab pos="441325" algn="l"/>
              </a:tabLst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600" spc="-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 spc="-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600" spc="-2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ategories</a:t>
            </a:r>
            <a:endParaRPr sz="2600">
              <a:latin typeface="Arial"/>
              <a:cs typeface="Arial"/>
            </a:endParaRPr>
          </a:p>
          <a:p>
            <a:pPr marL="440690" indent="-428625">
              <a:lnSpc>
                <a:spcPct val="100000"/>
              </a:lnSpc>
              <a:spcBef>
                <a:spcPts val="480"/>
              </a:spcBef>
              <a:buChar char="●"/>
              <a:tabLst>
                <a:tab pos="440690" algn="l"/>
                <a:tab pos="441325" algn="l"/>
              </a:tabLst>
            </a:pPr>
            <a:r>
              <a:rPr dirty="0" sz="2600" spc="-25" b="1">
                <a:solidFill>
                  <a:srgbClr val="FFFFFF"/>
                </a:solidFill>
                <a:latin typeface="Arial"/>
                <a:cs typeface="Arial"/>
              </a:rPr>
              <a:t>Award</a:t>
            </a:r>
            <a:r>
              <a:rPr dirty="0" sz="26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15" b="1">
                <a:solidFill>
                  <a:srgbClr val="FFFFFF"/>
                </a:solidFill>
                <a:latin typeface="Arial"/>
                <a:cs typeface="Arial"/>
              </a:rPr>
              <a:t>Titles</a:t>
            </a:r>
            <a:endParaRPr sz="2600">
              <a:latin typeface="Arial"/>
              <a:cs typeface="Arial"/>
            </a:endParaRPr>
          </a:p>
          <a:p>
            <a:pPr marL="440690" indent="-428625">
              <a:lnSpc>
                <a:spcPct val="100000"/>
              </a:lnSpc>
              <a:spcBef>
                <a:spcPts val="470"/>
              </a:spcBef>
              <a:buChar char="●"/>
              <a:tabLst>
                <a:tab pos="440690" algn="l"/>
                <a:tab pos="441325" algn="l"/>
              </a:tabLst>
            </a:pPr>
            <a:r>
              <a:rPr dirty="0" sz="2600" spc="-5" b="1">
                <a:solidFill>
                  <a:srgbClr val="FFFFFF"/>
                </a:solidFill>
                <a:latin typeface="Arial"/>
                <a:cs typeface="Arial"/>
              </a:rPr>
              <a:t>Beneﬁt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6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600" spc="-2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Privi</a:t>
            </a:r>
            <a:r>
              <a:rPr dirty="0" sz="2600" spc="-1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eges</a:t>
            </a:r>
            <a:endParaRPr sz="2600">
              <a:latin typeface="Arial"/>
              <a:cs typeface="Arial"/>
            </a:endParaRPr>
          </a:p>
          <a:p>
            <a:pPr marL="440690" indent="-428625">
              <a:lnSpc>
                <a:spcPct val="100000"/>
              </a:lnSpc>
              <a:spcBef>
                <a:spcPts val="459"/>
              </a:spcBef>
              <a:buChar char="●"/>
              <a:tabLst>
                <a:tab pos="440690" algn="l"/>
                <a:tab pos="441325" algn="l"/>
              </a:tabLst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Spon</a:t>
            </a:r>
            <a:r>
              <a:rPr dirty="0" sz="2600" spc="-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600" spc="-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hip</a:t>
            </a:r>
            <a:r>
              <a:rPr dirty="0" sz="2600" spc="-3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ackag</a:t>
            </a:r>
            <a:r>
              <a:rPr dirty="0" sz="26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440690" indent="-428625">
              <a:lnSpc>
                <a:spcPct val="100000"/>
              </a:lnSpc>
              <a:spcBef>
                <a:spcPts val="480"/>
              </a:spcBef>
              <a:buChar char="●"/>
              <a:tabLst>
                <a:tab pos="440690" algn="l"/>
                <a:tab pos="441325" algn="l"/>
              </a:tabLst>
            </a:pPr>
            <a:r>
              <a:rPr dirty="0" sz="2600" spc="-15" b="1">
                <a:solidFill>
                  <a:srgbClr val="FFFFFF"/>
                </a:solidFill>
                <a:latin typeface="Arial"/>
                <a:cs typeface="Arial"/>
              </a:rPr>
              <a:t>Contact</a:t>
            </a:r>
            <a:r>
              <a:rPr dirty="0" sz="26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FFFF"/>
                </a:solidFill>
                <a:latin typeface="Arial"/>
                <a:cs typeface="Arial"/>
              </a:rPr>
              <a:t>Us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33337"/>
            <a:ext cx="9149080" cy="5110480"/>
            <a:chOff x="-4762" y="33337"/>
            <a:chExt cx="914908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430" y="38098"/>
              <a:ext cx="9005570" cy="5067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230" y="38100"/>
              <a:ext cx="8617585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5199" y="1329689"/>
              <a:ext cx="8099425" cy="3813810"/>
            </a:xfrm>
            <a:custGeom>
              <a:avLst/>
              <a:gdLst/>
              <a:ahLst/>
              <a:cxnLst/>
              <a:rect l="l" t="t" r="r" b="b"/>
              <a:pathLst>
                <a:path w="8099425" h="3813810">
                  <a:moveTo>
                    <a:pt x="8099425" y="0"/>
                  </a:moveTo>
                  <a:lnTo>
                    <a:pt x="0" y="0"/>
                  </a:lnTo>
                  <a:lnTo>
                    <a:pt x="0" y="3813810"/>
                  </a:lnTo>
                  <a:lnTo>
                    <a:pt x="8099425" y="3813810"/>
                  </a:lnTo>
                  <a:lnTo>
                    <a:pt x="8099425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9144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Sponsorship</a:t>
            </a:r>
            <a:r>
              <a:rPr dirty="0" spc="-10"/>
              <a:t> </a:t>
            </a:r>
            <a:r>
              <a:rPr dirty="0" spc="-5"/>
              <a:t>Packages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5"/>
              <a:t> 1,50,000</a:t>
            </a:r>
            <a:r>
              <a:rPr dirty="0" spc="-15"/>
              <a:t> </a:t>
            </a:r>
            <a:r>
              <a:rPr dirty="0" spc="-5"/>
              <a:t>INR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8250" marR="723900" indent="-382905">
              <a:lnSpc>
                <a:spcPct val="114500"/>
              </a:lnSpc>
              <a:spcBef>
                <a:spcPts val="100"/>
              </a:spcBef>
              <a:buChar char="●"/>
              <a:tabLst>
                <a:tab pos="1238250" algn="l"/>
                <a:tab pos="1238885" algn="l"/>
              </a:tabLst>
            </a:pPr>
            <a:r>
              <a:rPr dirty="0"/>
              <a:t>Chance</a:t>
            </a:r>
            <a:r>
              <a:rPr dirty="0" spc="25"/>
              <a:t> </a:t>
            </a:r>
            <a:r>
              <a:rPr dirty="0" spc="-5"/>
              <a:t>to</a:t>
            </a:r>
            <a:r>
              <a:rPr dirty="0" spc="30"/>
              <a:t> </a:t>
            </a:r>
            <a:r>
              <a:rPr dirty="0" spc="-5"/>
              <a:t>present</a:t>
            </a:r>
            <a:r>
              <a:rPr dirty="0" spc="20"/>
              <a:t> </a:t>
            </a:r>
            <a:r>
              <a:rPr dirty="0" spc="-5"/>
              <a:t>welcome</a:t>
            </a:r>
            <a:r>
              <a:rPr dirty="0" spc="30"/>
              <a:t> </a:t>
            </a:r>
            <a:r>
              <a:rPr dirty="0" spc="-5"/>
              <a:t>Welcome</a:t>
            </a:r>
            <a:r>
              <a:rPr dirty="0" spc="30"/>
              <a:t> </a:t>
            </a:r>
            <a:r>
              <a:rPr dirty="0" spc="-5"/>
              <a:t>Bouquet</a:t>
            </a:r>
            <a:r>
              <a:rPr dirty="0" spc="20"/>
              <a:t> </a:t>
            </a:r>
            <a:r>
              <a:rPr dirty="0" spc="-5"/>
              <a:t>to</a:t>
            </a:r>
            <a:r>
              <a:rPr dirty="0" spc="30"/>
              <a:t> </a:t>
            </a:r>
            <a:r>
              <a:rPr dirty="0" spc="-5"/>
              <a:t>the</a:t>
            </a:r>
            <a:r>
              <a:rPr dirty="0" spc="-220"/>
              <a:t> </a:t>
            </a:r>
            <a:r>
              <a:rPr dirty="0" spc="-5"/>
              <a:t>Chief </a:t>
            </a:r>
            <a:r>
              <a:rPr dirty="0" spc="-515"/>
              <a:t> </a:t>
            </a:r>
            <a:r>
              <a:rPr dirty="0" spc="-5"/>
              <a:t>celebrity </a:t>
            </a:r>
            <a:r>
              <a:rPr dirty="0"/>
              <a:t>Guests</a:t>
            </a:r>
          </a:p>
          <a:p>
            <a:pPr marL="1238250" marR="595630" indent="-382905">
              <a:lnSpc>
                <a:spcPct val="114999"/>
              </a:lnSpc>
              <a:buChar char="●"/>
              <a:tabLst>
                <a:tab pos="1238250" algn="l"/>
                <a:tab pos="1238885" algn="l"/>
              </a:tabLst>
            </a:pPr>
            <a:r>
              <a:rPr dirty="0"/>
              <a:t>Sponsor's</a:t>
            </a:r>
            <a:r>
              <a:rPr dirty="0" spc="25"/>
              <a:t> </a:t>
            </a:r>
            <a:r>
              <a:rPr dirty="0" spc="-5"/>
              <a:t>Name/Brand</a:t>
            </a:r>
            <a:r>
              <a:rPr dirty="0" spc="25"/>
              <a:t> </a:t>
            </a:r>
            <a:r>
              <a:rPr dirty="0" spc="-5"/>
              <a:t>Logo</a:t>
            </a:r>
            <a:r>
              <a:rPr dirty="0" spc="25"/>
              <a:t> </a:t>
            </a:r>
            <a:r>
              <a:rPr dirty="0" spc="-10"/>
              <a:t>will</a:t>
            </a:r>
            <a:r>
              <a:rPr dirty="0" spc="30"/>
              <a:t> </a:t>
            </a:r>
            <a:r>
              <a:rPr dirty="0" spc="-5"/>
              <a:t>appear</a:t>
            </a:r>
            <a:r>
              <a:rPr dirty="0" spc="25"/>
              <a:t> </a:t>
            </a:r>
            <a:r>
              <a:rPr dirty="0"/>
              <a:t>as</a:t>
            </a:r>
            <a:r>
              <a:rPr dirty="0" spc="30"/>
              <a:t> </a:t>
            </a:r>
            <a:r>
              <a:rPr dirty="0" spc="-5"/>
              <a:t>sponsor</a:t>
            </a:r>
            <a:r>
              <a:rPr dirty="0" spc="25"/>
              <a:t> </a:t>
            </a:r>
            <a:r>
              <a:rPr dirty="0" spc="-15"/>
              <a:t>in</a:t>
            </a:r>
            <a:r>
              <a:rPr dirty="0" spc="30"/>
              <a:t> </a:t>
            </a:r>
            <a:r>
              <a:rPr dirty="0" spc="-10"/>
              <a:t>all </a:t>
            </a:r>
            <a:r>
              <a:rPr dirty="0" spc="-5"/>
              <a:t> Advertisements,</a:t>
            </a:r>
            <a:r>
              <a:rPr dirty="0" spc="15"/>
              <a:t> </a:t>
            </a:r>
            <a:r>
              <a:rPr dirty="0" spc="-5"/>
              <a:t>Invitation</a:t>
            </a:r>
            <a:r>
              <a:rPr dirty="0" spc="30"/>
              <a:t> </a:t>
            </a:r>
            <a:r>
              <a:rPr dirty="0"/>
              <a:t>Cards,</a:t>
            </a:r>
            <a:r>
              <a:rPr dirty="0" spc="20"/>
              <a:t> </a:t>
            </a:r>
            <a:r>
              <a:rPr dirty="0"/>
              <a:t>Stage</a:t>
            </a:r>
            <a:r>
              <a:rPr dirty="0" spc="10"/>
              <a:t> </a:t>
            </a:r>
            <a:r>
              <a:rPr dirty="0"/>
              <a:t>Backdrop,</a:t>
            </a:r>
            <a:r>
              <a:rPr dirty="0" spc="15"/>
              <a:t> </a:t>
            </a:r>
            <a:r>
              <a:rPr dirty="0"/>
              <a:t>LED</a:t>
            </a:r>
            <a:r>
              <a:rPr dirty="0" spc="-229"/>
              <a:t> </a:t>
            </a:r>
            <a:r>
              <a:rPr dirty="0"/>
              <a:t>ads, </a:t>
            </a:r>
            <a:r>
              <a:rPr dirty="0" spc="-520"/>
              <a:t> </a:t>
            </a:r>
            <a:r>
              <a:rPr dirty="0"/>
              <a:t>Banners,</a:t>
            </a:r>
            <a:r>
              <a:rPr dirty="0" spc="10"/>
              <a:t> </a:t>
            </a:r>
            <a:r>
              <a:rPr dirty="0" spc="-5"/>
              <a:t>Hoarding,</a:t>
            </a:r>
            <a:r>
              <a:rPr dirty="0" spc="15"/>
              <a:t> </a:t>
            </a:r>
            <a:r>
              <a:rPr dirty="0" spc="-5"/>
              <a:t>Podium,</a:t>
            </a:r>
            <a:r>
              <a:rPr dirty="0" spc="-20"/>
              <a:t> </a:t>
            </a:r>
            <a:r>
              <a:rPr dirty="0"/>
              <a:t>etc.</a:t>
            </a:r>
          </a:p>
          <a:p>
            <a:pPr marL="1238250" marR="5080" indent="-382905">
              <a:lnSpc>
                <a:spcPts val="2760"/>
              </a:lnSpc>
              <a:spcBef>
                <a:spcPts val="150"/>
              </a:spcBef>
              <a:buChar char="●"/>
              <a:tabLst>
                <a:tab pos="1238250" algn="l"/>
                <a:tab pos="1238885" algn="l"/>
                <a:tab pos="6014085" algn="l"/>
              </a:tabLst>
            </a:pPr>
            <a:r>
              <a:rPr dirty="0"/>
              <a:t>The</a:t>
            </a:r>
            <a:r>
              <a:rPr dirty="0" spc="25"/>
              <a:t> </a:t>
            </a:r>
            <a:r>
              <a:rPr dirty="0" spc="-5"/>
              <a:t>logo</a:t>
            </a:r>
            <a:r>
              <a:rPr dirty="0" spc="10"/>
              <a:t> </a:t>
            </a:r>
            <a:r>
              <a:rPr dirty="0" spc="-10"/>
              <a:t>will</a:t>
            </a:r>
            <a:r>
              <a:rPr dirty="0" spc="25"/>
              <a:t> </a:t>
            </a:r>
            <a:r>
              <a:rPr dirty="0" spc="-10"/>
              <a:t>f</a:t>
            </a:r>
            <a:r>
              <a:rPr dirty="0"/>
              <a:t>or</a:t>
            </a:r>
            <a:r>
              <a:rPr dirty="0"/>
              <a:t>m</a:t>
            </a:r>
            <a:r>
              <a:rPr dirty="0" spc="15"/>
              <a:t> </a:t>
            </a:r>
            <a:r>
              <a:rPr dirty="0"/>
              <a:t>a</a:t>
            </a:r>
            <a:r>
              <a:rPr dirty="0" spc="25"/>
              <a:t> </a:t>
            </a:r>
            <a:r>
              <a:rPr dirty="0"/>
              <a:t>p</a:t>
            </a:r>
            <a:r>
              <a:rPr dirty="0" spc="-15"/>
              <a:t>a</a:t>
            </a:r>
            <a:r>
              <a:rPr dirty="0"/>
              <a:t>rt</a:t>
            </a:r>
            <a:r>
              <a:rPr dirty="0" spc="25"/>
              <a:t> </a:t>
            </a:r>
            <a:r>
              <a:rPr dirty="0"/>
              <a:t>of</a:t>
            </a:r>
            <a:r>
              <a:rPr dirty="0" spc="15"/>
              <a:t> </a:t>
            </a:r>
            <a:r>
              <a:rPr dirty="0" spc="-10"/>
              <a:t>t</a:t>
            </a:r>
            <a:r>
              <a:rPr dirty="0"/>
              <a:t>he</a:t>
            </a:r>
            <a:r>
              <a:rPr dirty="0" spc="-105"/>
              <a:t> </a:t>
            </a:r>
            <a:r>
              <a:rPr dirty="0"/>
              <a:t>aw</a:t>
            </a:r>
            <a:r>
              <a:rPr dirty="0" spc="-10"/>
              <a:t>a</a:t>
            </a:r>
            <a:r>
              <a:rPr dirty="0"/>
              <a:t>rd</a:t>
            </a:r>
            <a:r>
              <a:rPr dirty="0" spc="15"/>
              <a:t> </a:t>
            </a:r>
            <a:r>
              <a:rPr dirty="0" spc="-5"/>
              <a:t>ti</a:t>
            </a:r>
            <a:r>
              <a:rPr dirty="0" spc="-20"/>
              <a:t>t</a:t>
            </a:r>
            <a:r>
              <a:rPr dirty="0" spc="-30"/>
              <a:t>l</a:t>
            </a:r>
            <a:r>
              <a:rPr dirty="0"/>
              <a:t>e</a:t>
            </a:r>
            <a:r>
              <a:rPr dirty="0"/>
              <a:t>	</a:t>
            </a:r>
            <a:r>
              <a:rPr dirty="0" spc="-5"/>
              <a:t>'Busi</a:t>
            </a:r>
            <a:r>
              <a:rPr dirty="0" spc="-15"/>
              <a:t>n</a:t>
            </a:r>
            <a:r>
              <a:rPr dirty="0"/>
              <a:t>ess</a:t>
            </a:r>
            <a:r>
              <a:rPr dirty="0" spc="25"/>
              <a:t> </a:t>
            </a:r>
            <a:r>
              <a:rPr dirty="0" spc="-10"/>
              <a:t>I</a:t>
            </a:r>
            <a:r>
              <a:rPr dirty="0"/>
              <a:t>con</a:t>
            </a:r>
            <a:r>
              <a:rPr dirty="0" spc="-225"/>
              <a:t> </a:t>
            </a:r>
            <a:r>
              <a:rPr dirty="0"/>
              <a:t>Awards’  </a:t>
            </a:r>
            <a:r>
              <a:rPr dirty="0"/>
              <a:t>and</a:t>
            </a:r>
            <a:r>
              <a:rPr dirty="0" spc="25"/>
              <a:t> </a:t>
            </a:r>
            <a:r>
              <a:rPr dirty="0" spc="-10"/>
              <a:t>will</a:t>
            </a:r>
            <a:r>
              <a:rPr dirty="0" spc="25"/>
              <a:t> </a:t>
            </a:r>
            <a:r>
              <a:rPr dirty="0" spc="-10"/>
              <a:t>always</a:t>
            </a:r>
            <a:r>
              <a:rPr dirty="0" spc="25"/>
              <a:t> </a:t>
            </a:r>
            <a:r>
              <a:rPr dirty="0"/>
              <a:t>be</a:t>
            </a:r>
            <a:r>
              <a:rPr dirty="0" spc="25"/>
              <a:t> </a:t>
            </a:r>
            <a:r>
              <a:rPr dirty="0" spc="-5"/>
              <a:t>placed</a:t>
            </a:r>
            <a:r>
              <a:rPr dirty="0" spc="5"/>
              <a:t> </a:t>
            </a:r>
            <a:r>
              <a:rPr dirty="0"/>
              <a:t>over</a:t>
            </a:r>
            <a:r>
              <a:rPr dirty="0" spc="25"/>
              <a:t> </a:t>
            </a:r>
            <a:r>
              <a:rPr dirty="0"/>
              <a:t>and</a:t>
            </a:r>
            <a:r>
              <a:rPr dirty="0" spc="25"/>
              <a:t> </a:t>
            </a:r>
            <a:r>
              <a:rPr dirty="0" spc="-5"/>
              <a:t>above</a:t>
            </a:r>
            <a:r>
              <a:rPr dirty="0" spc="15"/>
              <a:t> </a:t>
            </a:r>
            <a:r>
              <a:rPr dirty="0"/>
              <a:t>the</a:t>
            </a:r>
            <a:r>
              <a:rPr dirty="0" spc="-70"/>
              <a:t> </a:t>
            </a:r>
            <a:r>
              <a:rPr dirty="0" spc="-5"/>
              <a:t>title.</a:t>
            </a:r>
          </a:p>
          <a:p>
            <a:pPr marL="1238250" indent="-382905">
              <a:lnSpc>
                <a:spcPct val="100000"/>
              </a:lnSpc>
              <a:spcBef>
                <a:spcPts val="210"/>
              </a:spcBef>
              <a:buChar char="●"/>
              <a:tabLst>
                <a:tab pos="1238250" algn="l"/>
                <a:tab pos="1238885" algn="l"/>
              </a:tabLst>
            </a:pPr>
            <a:r>
              <a:rPr dirty="0"/>
              <a:t>Memento</a:t>
            </a:r>
            <a:r>
              <a:rPr dirty="0" spc="20"/>
              <a:t> </a:t>
            </a:r>
            <a:r>
              <a:rPr dirty="0" spc="-5"/>
              <a:t>from</a:t>
            </a:r>
            <a:r>
              <a:rPr dirty="0" spc="15"/>
              <a:t> </a:t>
            </a:r>
            <a:r>
              <a:rPr dirty="0" spc="-5"/>
              <a:t>the</a:t>
            </a:r>
            <a:r>
              <a:rPr dirty="0" spc="25"/>
              <a:t> </a:t>
            </a:r>
            <a:r>
              <a:rPr dirty="0" spc="-5"/>
              <a:t>celebrity</a:t>
            </a:r>
            <a:r>
              <a:rPr dirty="0" spc="5"/>
              <a:t> </a:t>
            </a:r>
            <a:r>
              <a:rPr dirty="0" spc="-5"/>
              <a:t>Chief</a:t>
            </a:r>
            <a:r>
              <a:rPr dirty="0" spc="-10"/>
              <a:t> </a:t>
            </a:r>
            <a:r>
              <a:rPr dirty="0"/>
              <a:t>Guest</a:t>
            </a:r>
          </a:p>
          <a:p>
            <a:pPr marL="1238250" indent="-382905">
              <a:lnSpc>
                <a:spcPct val="100000"/>
              </a:lnSpc>
              <a:spcBef>
                <a:spcPts val="360"/>
              </a:spcBef>
              <a:buChar char="●"/>
              <a:tabLst>
                <a:tab pos="1238250" algn="l"/>
                <a:tab pos="1238885" algn="l"/>
              </a:tabLst>
            </a:pPr>
            <a:r>
              <a:rPr dirty="0" spc="-5"/>
              <a:t>Certificate</a:t>
            </a:r>
            <a:r>
              <a:rPr dirty="0" spc="20"/>
              <a:t> </a:t>
            </a:r>
            <a:r>
              <a:rPr dirty="0"/>
              <a:t>of</a:t>
            </a:r>
            <a:r>
              <a:rPr dirty="0" spc="20"/>
              <a:t> </a:t>
            </a:r>
            <a:r>
              <a:rPr dirty="0" spc="-5"/>
              <a:t>achievement</a:t>
            </a:r>
            <a:r>
              <a:rPr dirty="0" spc="5"/>
              <a:t> </a:t>
            </a:r>
            <a:r>
              <a:rPr dirty="0"/>
              <a:t>from</a:t>
            </a:r>
            <a:r>
              <a:rPr dirty="0" spc="30"/>
              <a:t> </a:t>
            </a:r>
            <a:r>
              <a:rPr dirty="0" spc="-5"/>
              <a:t>the</a:t>
            </a:r>
            <a:r>
              <a:rPr dirty="0" spc="30"/>
              <a:t> </a:t>
            </a:r>
            <a:r>
              <a:rPr dirty="0" spc="-5"/>
              <a:t>celebrity</a:t>
            </a:r>
            <a:r>
              <a:rPr dirty="0" spc="15"/>
              <a:t> </a:t>
            </a:r>
            <a:r>
              <a:rPr dirty="0" spc="-5"/>
              <a:t>Chief</a:t>
            </a:r>
            <a:r>
              <a:rPr dirty="0" spc="-50"/>
              <a:t> </a:t>
            </a:r>
            <a:r>
              <a:rPr dirty="0"/>
              <a:t>Guest</a:t>
            </a:r>
          </a:p>
          <a:p>
            <a:pPr marL="1238250" indent="-382905">
              <a:lnSpc>
                <a:spcPct val="100000"/>
              </a:lnSpc>
              <a:spcBef>
                <a:spcPts val="365"/>
              </a:spcBef>
              <a:buChar char="●"/>
              <a:tabLst>
                <a:tab pos="1238250" algn="l"/>
                <a:tab pos="1238885" algn="l"/>
              </a:tabLst>
            </a:pPr>
            <a:r>
              <a:rPr dirty="0" spc="-5"/>
              <a:t>Appreciations</a:t>
            </a:r>
            <a:r>
              <a:rPr dirty="0" spc="10"/>
              <a:t> </a:t>
            </a:r>
            <a:r>
              <a:rPr dirty="0"/>
              <a:t>speech</a:t>
            </a:r>
            <a:r>
              <a:rPr dirty="0" spc="30"/>
              <a:t> </a:t>
            </a:r>
            <a:r>
              <a:rPr dirty="0" spc="-5"/>
              <a:t>from</a:t>
            </a:r>
            <a:r>
              <a:rPr dirty="0" spc="10"/>
              <a:t> </a:t>
            </a:r>
            <a:r>
              <a:rPr dirty="0" spc="-5"/>
              <a:t>celebrity</a:t>
            </a:r>
            <a:r>
              <a:rPr dirty="0" spc="-25"/>
              <a:t> </a:t>
            </a:r>
            <a:r>
              <a:rPr dirty="0"/>
              <a:t>Guest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A38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14790" cy="5146040"/>
            <a:chOff x="0" y="0"/>
            <a:chExt cx="9114790" cy="5146040"/>
          </a:xfrm>
        </p:grpSpPr>
        <p:sp>
          <p:nvSpPr>
            <p:cNvPr id="4" name="object 4"/>
            <p:cNvSpPr/>
            <p:nvPr/>
          </p:nvSpPr>
          <p:spPr>
            <a:xfrm>
              <a:off x="7992109" y="0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365" y="0"/>
                  </a:moveTo>
                  <a:lnTo>
                    <a:pt x="0" y="0"/>
                  </a:lnTo>
                  <a:lnTo>
                    <a:pt x="0" y="1015364"/>
                  </a:lnTo>
                  <a:lnTo>
                    <a:pt x="1015365" y="1015364"/>
                  </a:lnTo>
                  <a:lnTo>
                    <a:pt x="1015365" y="0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76744" y="0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364" y="0"/>
                  </a:moveTo>
                  <a:lnTo>
                    <a:pt x="0" y="1015364"/>
                  </a:lnTo>
                  <a:lnTo>
                    <a:pt x="1015364" y="1015364"/>
                  </a:lnTo>
                  <a:lnTo>
                    <a:pt x="1015364" y="0"/>
                  </a:lnTo>
                  <a:close/>
                </a:path>
              </a:pathLst>
            </a:custGeom>
            <a:solidFill>
              <a:srgbClr val="3848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76744" y="0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5364" y="0"/>
                  </a:moveTo>
                  <a:lnTo>
                    <a:pt x="0" y="0"/>
                  </a:lnTo>
                  <a:lnTo>
                    <a:pt x="0" y="1015364"/>
                  </a:lnTo>
                  <a:lnTo>
                    <a:pt x="1015364" y="0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961379" y="0"/>
              <a:ext cx="1014730" cy="1015365"/>
            </a:xfrm>
            <a:custGeom>
              <a:avLst/>
              <a:gdLst/>
              <a:ahLst/>
              <a:cxnLst/>
              <a:rect l="l" t="t" r="r" b="b"/>
              <a:pathLst>
                <a:path w="1014729" h="1015365">
                  <a:moveTo>
                    <a:pt x="1014729" y="0"/>
                  </a:moveTo>
                  <a:lnTo>
                    <a:pt x="0" y="0"/>
                  </a:lnTo>
                  <a:lnTo>
                    <a:pt x="1014729" y="1015364"/>
                  </a:lnTo>
                  <a:lnTo>
                    <a:pt x="1014729" y="0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992109" y="1012824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4">
                  <a:moveTo>
                    <a:pt x="1015365" y="0"/>
                  </a:moveTo>
                  <a:lnTo>
                    <a:pt x="0" y="0"/>
                  </a:lnTo>
                  <a:lnTo>
                    <a:pt x="1015365" y="1015364"/>
                  </a:lnTo>
                  <a:lnTo>
                    <a:pt x="1015365" y="0"/>
                  </a:lnTo>
                  <a:close/>
                </a:path>
              </a:pathLst>
            </a:custGeom>
            <a:solidFill>
              <a:srgbClr val="7790C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3" y="35559"/>
              <a:ext cx="9005570" cy="5067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050" y="447675"/>
              <a:ext cx="3330575" cy="411099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19490" y="1030604"/>
              <a:ext cx="0" cy="19685"/>
            </a:xfrm>
            <a:custGeom>
              <a:avLst/>
              <a:gdLst/>
              <a:ahLst/>
              <a:cxnLst/>
              <a:rect l="l" t="t" r="r" b="b"/>
              <a:pathLst>
                <a:path w="0" h="19684">
                  <a:moveTo>
                    <a:pt x="-14287" y="9842"/>
                  </a:moveTo>
                  <a:lnTo>
                    <a:pt x="14287" y="9842"/>
                  </a:lnTo>
                </a:path>
              </a:pathLst>
            </a:custGeom>
            <a:ln w="1968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14790" cy="4113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71" y="691502"/>
              <a:ext cx="9005570" cy="4451997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166873" y="1838020"/>
            <a:ext cx="404431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/>
              <a:t>Contact</a:t>
            </a:r>
            <a:r>
              <a:rPr dirty="0" sz="7200" spc="-85"/>
              <a:t> </a:t>
            </a:r>
            <a:r>
              <a:rPr dirty="0" sz="7200"/>
              <a:t>Us</a:t>
            </a:r>
            <a:endParaRPr sz="7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304" y="1764029"/>
              <a:ext cx="3822700" cy="322707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7068" y="485902"/>
            <a:ext cx="7908925" cy="11633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2500" spc="-55" b="1">
                <a:solidFill>
                  <a:srgbClr val="FFFF00"/>
                </a:solidFill>
                <a:latin typeface="Arial"/>
                <a:cs typeface="Arial"/>
              </a:rPr>
              <a:t>To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register </a:t>
            </a:r>
            <a:r>
              <a:rPr dirty="0" sz="2500" b="1">
                <a:solidFill>
                  <a:srgbClr val="FFFF00"/>
                </a:solidFill>
                <a:latin typeface="Arial"/>
                <a:cs typeface="Arial"/>
              </a:rPr>
              <a:t>with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us as sponsor or event partner, or if </a:t>
            </a:r>
            <a:r>
              <a:rPr dirty="0" sz="2500" spc="-68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25" b="1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dirty="0" sz="2500" b="1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u</a:t>
            </a:r>
            <a:r>
              <a:rPr dirty="0" sz="2500" spc="-2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have</a:t>
            </a:r>
            <a:r>
              <a:rPr dirty="0" sz="2500" spc="-229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dirty="0" sz="2500" spc="5" b="1">
                <a:solidFill>
                  <a:srgbClr val="FFFF00"/>
                </a:solidFill>
                <a:latin typeface="Arial"/>
                <a:cs typeface="Arial"/>
              </a:rPr>
              <a:t>n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dirty="0" sz="2500" spc="-26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queri</a:t>
            </a:r>
            <a:r>
              <a:rPr dirty="0" sz="2500" spc="15" b="1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dirty="0" sz="2500" spc="-229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10" b="1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r</a:t>
            </a:r>
            <a:r>
              <a:rPr dirty="0" sz="2500" spc="-2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doubts</a:t>
            </a:r>
            <a:r>
              <a:rPr dirty="0" sz="2500" spc="-22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40" b="1">
                <a:solidFill>
                  <a:srgbClr val="FFFF00"/>
                </a:solidFill>
                <a:latin typeface="Arial"/>
                <a:cs typeface="Arial"/>
              </a:rPr>
              <a:t>y</a:t>
            </a:r>
            <a:r>
              <a:rPr dirty="0" sz="2500" b="1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u</a:t>
            </a:r>
            <a:r>
              <a:rPr dirty="0" sz="2500" spc="-2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can</a:t>
            </a:r>
            <a:r>
              <a:rPr dirty="0" sz="2500" spc="-2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re</a:t>
            </a:r>
            <a:r>
              <a:rPr dirty="0" sz="2500" b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ch</a:t>
            </a:r>
            <a:r>
              <a:rPr dirty="0" sz="2500" spc="-2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10" b="1">
                <a:solidFill>
                  <a:srgbClr val="FFFF00"/>
                </a:solidFill>
                <a:latin typeface="Arial"/>
                <a:cs typeface="Arial"/>
              </a:rPr>
              <a:t>t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o</a:t>
            </a:r>
            <a:r>
              <a:rPr dirty="0" sz="2500" spc="-2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10" b="1">
                <a:solidFill>
                  <a:srgbClr val="FFFF00"/>
                </a:solidFill>
                <a:latin typeface="Arial"/>
                <a:cs typeface="Arial"/>
              </a:rPr>
              <a:t>u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s</a:t>
            </a:r>
            <a:r>
              <a:rPr dirty="0" sz="2500" spc="-2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at 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the</a:t>
            </a:r>
            <a:r>
              <a:rPr dirty="0" sz="2500" spc="-1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following numbers</a:t>
            </a:r>
            <a:r>
              <a:rPr dirty="0" sz="2500" spc="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and</a:t>
            </a:r>
            <a:r>
              <a:rPr dirty="0" sz="2500" spc="-10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FF00"/>
                </a:solidFill>
                <a:latin typeface="Arial"/>
                <a:cs typeface="Arial"/>
              </a:rPr>
              <a:t>email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00" y="1892300"/>
            <a:ext cx="4353560" cy="2377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760">
              <a:lnSpc>
                <a:spcPct val="100000"/>
              </a:lnSpc>
              <a:spcBef>
                <a:spcPts val="100"/>
              </a:spcBef>
            </a:pPr>
            <a:r>
              <a:rPr dirty="0" baseline="4629" sz="3600" spc="-7">
                <a:solidFill>
                  <a:srgbClr val="FFFFFF"/>
                </a:solidFill>
                <a:latin typeface="Times New Roman"/>
                <a:cs typeface="Times New Roman"/>
              </a:rPr>
              <a:t>Email:</a:t>
            </a:r>
            <a:r>
              <a:rPr dirty="0" baseline="4629" sz="3600" spc="3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  <a:hlinkClick r:id="rId4"/>
              </a:rPr>
              <a:t>nboseindian@gmail.com</a:t>
            </a:r>
            <a:endParaRPr sz="2200">
              <a:latin typeface="Arial MT"/>
              <a:cs typeface="Arial MT"/>
            </a:endParaRPr>
          </a:p>
          <a:p>
            <a:pPr marL="365760">
              <a:lnSpc>
                <a:spcPts val="2765"/>
              </a:lnSpc>
              <a:spcBef>
                <a:spcPts val="1820"/>
              </a:spcBef>
            </a:pPr>
            <a:r>
              <a:rPr dirty="0" baseline="3472" sz="3600" spc="-7">
                <a:solidFill>
                  <a:srgbClr val="FFFFFF"/>
                </a:solidFill>
                <a:latin typeface="Times New Roman"/>
                <a:cs typeface="Times New Roman"/>
              </a:rPr>
              <a:t>Website</a:t>
            </a:r>
            <a:r>
              <a:rPr dirty="0" baseline="3472" sz="3600" spc="-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3472" sz="3600" spc="944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dirty="0" baseline="3472" sz="3600" spc="4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  <a:hlinkClick r:id="rId5"/>
              </a:rPr>
              <a:t>www.nbosecsm.com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650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Call:</a:t>
            </a:r>
            <a:endParaRPr sz="2400">
              <a:latin typeface="Times New Roman"/>
              <a:cs typeface="Times New Roman"/>
            </a:endParaRPr>
          </a:p>
          <a:p>
            <a:pPr marL="368300">
              <a:lnSpc>
                <a:spcPts val="2765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+91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7017410243,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9675026934</a:t>
            </a:r>
            <a:endParaRPr sz="240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  <a:spcBef>
                <a:spcPts val="20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+91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789564125,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8126336547</a:t>
            </a:r>
            <a:endParaRPr sz="24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  <a:spcBef>
                <a:spcPts val="220"/>
              </a:spcBef>
            </a:pPr>
            <a:r>
              <a:rPr dirty="0" sz="2100">
                <a:solidFill>
                  <a:srgbClr val="FFFFFF"/>
                </a:solidFill>
                <a:latin typeface="Arial MT"/>
                <a:cs typeface="Arial MT"/>
              </a:rPr>
              <a:t>+91</a:t>
            </a:r>
            <a:r>
              <a:rPr dirty="0" sz="21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FFFFFF"/>
                </a:solidFill>
                <a:latin typeface="Arial MT"/>
                <a:cs typeface="Arial MT"/>
              </a:rPr>
              <a:t>7668304952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46845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7522" y="2014804"/>
            <a:ext cx="4860925" cy="1077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 spc="195" b="1">
                <a:latin typeface="Arial"/>
                <a:cs typeface="Arial"/>
              </a:rPr>
              <a:t>Thank</a:t>
            </a:r>
            <a:r>
              <a:rPr dirty="0" sz="6900" spc="-425" b="1">
                <a:latin typeface="Arial"/>
                <a:cs typeface="Arial"/>
              </a:rPr>
              <a:t> </a:t>
            </a:r>
            <a:r>
              <a:rPr dirty="0" sz="6900" spc="150" b="1">
                <a:latin typeface="Arial"/>
                <a:cs typeface="Arial"/>
              </a:rPr>
              <a:t>you!</a:t>
            </a:r>
            <a:endParaRPr sz="6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3285" y="1972132"/>
            <a:ext cx="435927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/>
              <a:t>About</a:t>
            </a:r>
            <a:r>
              <a:rPr dirty="0" sz="7200" spc="-85"/>
              <a:t> </a:t>
            </a:r>
            <a:r>
              <a:rPr dirty="0" sz="7200"/>
              <a:t>Event</a:t>
            </a:r>
            <a:endParaRPr sz="7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149080" cy="5143500"/>
            <a:chOff x="-4762" y="0"/>
            <a:chExt cx="914908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8" y="0"/>
              <a:ext cx="8894445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8412" y="244805"/>
            <a:ext cx="2553970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/>
              <a:t>About</a:t>
            </a:r>
            <a:r>
              <a:rPr dirty="0" sz="4200" spc="-80"/>
              <a:t> </a:t>
            </a:r>
            <a:r>
              <a:rPr dirty="0" sz="4200"/>
              <a:t>Event</a:t>
            </a:r>
            <a:endParaRPr sz="4200"/>
          </a:p>
        </p:txBody>
      </p:sp>
      <p:sp>
        <p:nvSpPr>
          <p:cNvPr id="11" name="object 11"/>
          <p:cNvSpPr txBox="1"/>
          <p:nvPr/>
        </p:nvSpPr>
        <p:spPr>
          <a:xfrm>
            <a:off x="1208328" y="1225041"/>
            <a:ext cx="7452359" cy="27590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79730" marR="225425" indent="-367665">
              <a:lnSpc>
                <a:spcPct val="99200"/>
              </a:lnSpc>
              <a:spcBef>
                <a:spcPts val="114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dirty="0" sz="18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motivating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dirty="0" sz="18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businesses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achieve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18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heights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success.</a:t>
            </a:r>
            <a:endParaRPr sz="1800">
              <a:latin typeface="Arial"/>
              <a:cs typeface="Arial"/>
            </a:endParaRPr>
          </a:p>
          <a:p>
            <a:pPr marL="379730" marR="8255" indent="-367665">
              <a:lnSpc>
                <a:spcPct val="99500"/>
              </a:lnSpc>
              <a:spcBef>
                <a:spcPts val="25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aims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reward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have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worked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tirelessly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reach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today.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awards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designed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identify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honor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dirty="0" sz="18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respected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r>
              <a:rPr dirty="0" sz="18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employees.</a:t>
            </a:r>
            <a:endParaRPr sz="1800">
              <a:latin typeface="Arial"/>
              <a:cs typeface="Arial"/>
            </a:endParaRPr>
          </a:p>
          <a:p>
            <a:pPr marL="379730" marR="5080" indent="-367665">
              <a:lnSpc>
                <a:spcPct val="99100"/>
              </a:lnSpc>
              <a:spcBef>
                <a:spcPts val="40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icon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awards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presented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eminent business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personalities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felicitate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exemplary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achievements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respective</a:t>
            </a:r>
            <a:r>
              <a:rPr dirty="0" sz="18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dirty="0" sz="18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motivate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them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h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els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performanc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144635" cy="5143500"/>
            <a:chOff x="-4762" y="0"/>
            <a:chExt cx="914463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13" y="0"/>
              <a:ext cx="8894445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39553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1984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39420" cy="5067300"/>
            </a:xfrm>
            <a:custGeom>
              <a:avLst/>
              <a:gdLst/>
              <a:ahLst/>
              <a:cxnLst/>
              <a:rect l="l" t="t" r="r" b="b"/>
              <a:pathLst>
                <a:path w="439420" h="5067300">
                  <a:moveTo>
                    <a:pt x="439418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39418" y="5067300"/>
                  </a:lnTo>
                  <a:lnTo>
                    <a:pt x="439418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39420" cy="5067300"/>
            </a:xfrm>
            <a:custGeom>
              <a:avLst/>
              <a:gdLst/>
              <a:ahLst/>
              <a:cxnLst/>
              <a:rect l="l" t="t" r="r" b="b"/>
              <a:pathLst>
                <a:path w="439420" h="5067300">
                  <a:moveTo>
                    <a:pt x="0" y="5067300"/>
                  </a:moveTo>
                  <a:lnTo>
                    <a:pt x="439418" y="5067300"/>
                  </a:lnTo>
                  <a:lnTo>
                    <a:pt x="439418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8784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8784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8412" y="244805"/>
            <a:ext cx="2553970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/>
              <a:t>About</a:t>
            </a:r>
            <a:r>
              <a:rPr dirty="0" sz="4200" spc="-80"/>
              <a:t> </a:t>
            </a:r>
            <a:r>
              <a:rPr dirty="0" sz="4200"/>
              <a:t>Event</a:t>
            </a:r>
            <a:endParaRPr sz="4200"/>
          </a:p>
        </p:txBody>
      </p:sp>
      <p:sp>
        <p:nvSpPr>
          <p:cNvPr id="11" name="object 11"/>
          <p:cNvSpPr txBox="1"/>
          <p:nvPr/>
        </p:nvSpPr>
        <p:spPr>
          <a:xfrm>
            <a:off x="1319530" y="1225041"/>
            <a:ext cx="7198359" cy="13900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79730" marR="5080" indent="-367665">
              <a:lnSpc>
                <a:spcPct val="99300"/>
              </a:lnSpc>
              <a:spcBef>
                <a:spcPts val="114"/>
              </a:spcBef>
              <a:buChar char="●"/>
              <a:tabLst>
                <a:tab pos="379730" algn="l"/>
                <a:tab pos="380365" algn="l"/>
              </a:tabLst>
            </a:pP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pandemic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in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world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huge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losses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ﬁnancially and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emotionally. 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small attempt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80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bring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back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lost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enthusiasm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energy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heartbroken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dirty="0" sz="18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8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recognising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dirty="0" sz="18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dirty="0" sz="1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achievements</a:t>
            </a:r>
            <a:r>
              <a:rPr dirty="0" sz="1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awards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and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appreciations.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149080" cy="5143500"/>
            <a:chOff x="-4762" y="0"/>
            <a:chExt cx="914908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8" y="0"/>
              <a:ext cx="8894445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8412" y="244805"/>
            <a:ext cx="1837689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/>
              <a:t>Purpose</a:t>
            </a:r>
            <a:endParaRPr sz="4200"/>
          </a:p>
        </p:txBody>
      </p:sp>
      <p:sp>
        <p:nvSpPr>
          <p:cNvPr id="11" name="object 11"/>
          <p:cNvSpPr txBox="1"/>
          <p:nvPr/>
        </p:nvSpPr>
        <p:spPr>
          <a:xfrm>
            <a:off x="1319530" y="1225041"/>
            <a:ext cx="7533005" cy="33077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79730" marR="5080" indent="-367665">
              <a:lnSpc>
                <a:spcPct val="99300"/>
              </a:lnSpc>
              <a:spcBef>
                <a:spcPts val="114"/>
              </a:spcBef>
              <a:buChar char="●"/>
              <a:tabLst>
                <a:tab pos="381635" algn="l"/>
                <a:tab pos="382270" algn="l"/>
              </a:tabLst>
            </a:pP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Nbosecsm</a:t>
            </a:r>
            <a:r>
              <a:rPr dirty="0" baseline="1543" sz="2700" spc="-2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Education</a:t>
            </a:r>
            <a:r>
              <a:rPr dirty="0" baseline="1543" sz="2700" spc="-2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Foundation</a:t>
            </a:r>
            <a:r>
              <a:rPr dirty="0" baseline="1543" sz="2700" spc="-2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aims</a:t>
            </a:r>
            <a:r>
              <a:rPr dirty="0" baseline="1543" sz="2700" spc="-2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baseline="1543" sz="2700" spc="-2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bring</a:t>
            </a:r>
            <a:r>
              <a:rPr dirty="0" baseline="1543" sz="2700" spc="-22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r>
              <a:rPr dirty="0" baseline="1543" sz="27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1543" sz="2700" b="1">
                <a:solidFill>
                  <a:srgbClr val="FFFFFF"/>
                </a:solidFill>
                <a:latin typeface="Arial"/>
                <a:cs typeface="Arial"/>
              </a:rPr>
              <a:t>inspiring </a:t>
            </a:r>
            <a:r>
              <a:rPr dirty="0" baseline="1543" sz="2700" spc="-7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Entrepreneurs,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People,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Entrepreneur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Bosses,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People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from all walks of life like Vastu Experts &amp; Astrologers, Promising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MSMEs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Minds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more to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entertaining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inspirational networking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event.</a:t>
            </a:r>
            <a:endParaRPr sz="1800">
              <a:latin typeface="Arial"/>
              <a:cs typeface="Arial"/>
            </a:endParaRPr>
          </a:p>
          <a:p>
            <a:pPr algn="just" marL="379730" marR="359410" indent="-367665">
              <a:lnSpc>
                <a:spcPts val="2150"/>
              </a:lnSpc>
              <a:spcBef>
                <a:spcPts val="105"/>
              </a:spcBef>
              <a:buChar char="●"/>
              <a:tabLst>
                <a:tab pos="380365" algn="l"/>
              </a:tabLst>
            </a:pP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event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will help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opportunities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 society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800" spc="-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dirty="0" sz="18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18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partnerships</a:t>
            </a:r>
            <a:r>
              <a:rPr dirty="0" sz="18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collaboration</a:t>
            </a:r>
            <a:r>
              <a:rPr dirty="0" sz="18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avenues</a:t>
            </a:r>
            <a:r>
              <a:rPr dirty="0" sz="18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highlight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issues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that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required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dirty="0" sz="1800" spc="-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starts.</a:t>
            </a:r>
            <a:endParaRPr sz="1800">
              <a:latin typeface="Arial"/>
              <a:cs typeface="Arial"/>
            </a:endParaRPr>
          </a:p>
          <a:p>
            <a:pPr algn="just" marL="379730" marR="448309" indent="-367665">
              <a:lnSpc>
                <a:spcPts val="2140"/>
              </a:lnSpc>
              <a:spcBef>
                <a:spcPts val="40"/>
              </a:spcBef>
              <a:buChar char="●"/>
              <a:tabLst>
                <a:tab pos="380365" algn="l"/>
              </a:tabLst>
            </a:pP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Event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include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keynotes &amp;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ignite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talks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by prestigious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entertainment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ﬁeld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1800">
              <a:latin typeface="Arial"/>
              <a:cs typeface="Arial"/>
            </a:endParaRPr>
          </a:p>
          <a:p>
            <a:pPr marL="379730">
              <a:lnSpc>
                <a:spcPts val="2075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focused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giving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opportunities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participants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gain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skill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  <a:p>
            <a:pPr marL="379730">
              <a:lnSpc>
                <a:spcPts val="2155"/>
              </a:lnSpc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relationships.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9149080" cy="5143500"/>
            <a:chOff x="-4762" y="0"/>
            <a:chExt cx="914908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8" y="0"/>
              <a:ext cx="8894445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100"/>
              <a:ext cx="9143999" cy="5067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6430" y="1042669"/>
              <a:ext cx="8124190" cy="0"/>
            </a:xfrm>
            <a:custGeom>
              <a:avLst/>
              <a:gdLst/>
              <a:ahLst/>
              <a:cxnLst/>
              <a:rect l="l" t="t" r="r" b="b"/>
              <a:pathLst>
                <a:path w="8124190" h="0">
                  <a:moveTo>
                    <a:pt x="0" y="0"/>
                  </a:moveTo>
                  <a:lnTo>
                    <a:pt x="8124190" y="0"/>
                  </a:lnTo>
                </a:path>
              </a:pathLst>
            </a:custGeom>
            <a:ln w="48675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443865" y="0"/>
                  </a:moveTo>
                  <a:lnTo>
                    <a:pt x="0" y="0"/>
                  </a:lnTo>
                  <a:lnTo>
                    <a:pt x="0" y="5067300"/>
                  </a:lnTo>
                  <a:lnTo>
                    <a:pt x="443865" y="5067300"/>
                  </a:lnTo>
                  <a:lnTo>
                    <a:pt x="4438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8100"/>
              <a:ext cx="443865" cy="5067300"/>
            </a:xfrm>
            <a:custGeom>
              <a:avLst/>
              <a:gdLst/>
              <a:ahLst/>
              <a:cxnLst/>
              <a:rect l="l" t="t" r="r" b="b"/>
              <a:pathLst>
                <a:path w="443865" h="5067300">
                  <a:moveTo>
                    <a:pt x="0" y="5067300"/>
                  </a:moveTo>
                  <a:lnTo>
                    <a:pt x="443865" y="5067300"/>
                  </a:lnTo>
                  <a:lnTo>
                    <a:pt x="443865" y="0"/>
                  </a:lnTo>
                  <a:lnTo>
                    <a:pt x="0" y="0"/>
                  </a:lnTo>
                  <a:lnTo>
                    <a:pt x="0" y="5067300"/>
                  </a:lnTo>
                  <a:close/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203200" y="0"/>
                  </a:moveTo>
                  <a:lnTo>
                    <a:pt x="0" y="0"/>
                  </a:lnTo>
                  <a:lnTo>
                    <a:pt x="0" y="4603750"/>
                  </a:lnTo>
                  <a:lnTo>
                    <a:pt x="203200" y="46037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7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3230" y="269875"/>
              <a:ext cx="203200" cy="4603750"/>
            </a:xfrm>
            <a:custGeom>
              <a:avLst/>
              <a:gdLst/>
              <a:ahLst/>
              <a:cxnLst/>
              <a:rect l="l" t="t" r="r" b="b"/>
              <a:pathLst>
                <a:path w="203200" h="4603750">
                  <a:moveTo>
                    <a:pt x="0" y="4603750"/>
                  </a:moveTo>
                  <a:lnTo>
                    <a:pt x="203200" y="4603750"/>
                  </a:lnTo>
                  <a:lnTo>
                    <a:pt x="203200" y="0"/>
                  </a:lnTo>
                  <a:lnTo>
                    <a:pt x="0" y="0"/>
                  </a:lnTo>
                  <a:lnTo>
                    <a:pt x="0" y="4603750"/>
                  </a:lnTo>
                  <a:close/>
                </a:path>
              </a:pathLst>
            </a:custGeom>
            <a:ln w="9525">
              <a:solidFill>
                <a:srgbClr val="2A38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8412" y="244805"/>
            <a:ext cx="1837689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/>
              <a:t>Purpose</a:t>
            </a:r>
            <a:endParaRPr sz="4200"/>
          </a:p>
        </p:txBody>
      </p:sp>
      <p:sp>
        <p:nvSpPr>
          <p:cNvPr id="11" name="object 11"/>
          <p:cNvSpPr txBox="1"/>
          <p:nvPr/>
        </p:nvSpPr>
        <p:spPr>
          <a:xfrm>
            <a:off x="1147368" y="1321053"/>
            <a:ext cx="7173595" cy="1391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40690" marR="5080" indent="-428625">
              <a:lnSpc>
                <a:spcPct val="99500"/>
              </a:lnSpc>
              <a:spcBef>
                <a:spcPts val="110"/>
              </a:spcBef>
              <a:buSzPct val="144444"/>
              <a:buChar char="●"/>
              <a:tabLst>
                <a:tab pos="440690" algn="l"/>
                <a:tab pos="441325" algn="l"/>
              </a:tabLst>
            </a:pP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motive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give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entrepreneurs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honour</a:t>
            </a:r>
            <a:r>
              <a:rPr dirty="0" sz="18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recognition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exemplary</a:t>
            </a:r>
            <a:r>
              <a:rPr dirty="0" sz="18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own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pandemic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times.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encourages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and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empowers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growing</a:t>
            </a:r>
            <a:r>
              <a:rPr dirty="0" sz="18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organizations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individuals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that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help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grow</a:t>
            </a:r>
            <a:r>
              <a:rPr dirty="0" sz="1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more.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Hi</dc:creator>
  <dc:title>BusinessIconAwardsEvent2022_EliteProduction</dc:title>
  <dcterms:created xsi:type="dcterms:W3CDTF">2024-03-27T10:13:18Z</dcterms:created>
  <dcterms:modified xsi:type="dcterms:W3CDTF">2024-03-27T10:13:18Z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2022-03-07T00:00:00Z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2024-03-27T00:00:00Z</vt:filetime>
  </property>
</Properties>
</file>